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9"/>
  </p:notesMasterIdLst>
  <p:sldIdLst>
    <p:sldId id="256" r:id="rId5"/>
    <p:sldId id="259" r:id="rId6"/>
    <p:sldId id="273" r:id="rId7"/>
    <p:sldId id="322" r:id="rId8"/>
    <p:sldId id="282" r:id="rId9"/>
    <p:sldId id="261" r:id="rId10"/>
    <p:sldId id="321" r:id="rId11"/>
    <p:sldId id="265" r:id="rId12"/>
    <p:sldId id="271" r:id="rId13"/>
    <p:sldId id="268" r:id="rId14"/>
    <p:sldId id="316" r:id="rId15"/>
    <p:sldId id="262" r:id="rId16"/>
    <p:sldId id="320" r:id="rId17"/>
    <p:sldId id="312"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Davis" initials="MD" lastIdx="1" clrIdx="0">
    <p:extLst>
      <p:ext uri="{19B8F6BF-5375-455C-9EA6-DF929625EA0E}">
        <p15:presenceInfo xmlns:p15="http://schemas.microsoft.com/office/powerpoint/2012/main" userId="S-1-5-21-683541520-629804115-3786788152-2118" providerId="AD"/>
      </p:ext>
    </p:extLst>
  </p:cmAuthor>
  <p:cmAuthor id="2" name="Janice Keillor" initials="JK" lastIdx="1" clrIdx="1">
    <p:extLst>
      <p:ext uri="{19B8F6BF-5375-455C-9EA6-DF929625EA0E}">
        <p15:presenceInfo xmlns:p15="http://schemas.microsoft.com/office/powerpoint/2012/main" userId="S::jkeillor@parks.nv.gov::81d1bf32-db88-40c7-b5c3-96d45bdc9c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4E4"/>
    <a:srgbClr val="E9F5DB"/>
    <a:srgbClr val="D8EEC0"/>
    <a:srgbClr val="F9E9F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9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170238" cy="481013"/>
          </a:xfrm>
          <a:prstGeom prst="rect">
            <a:avLst/>
          </a:prstGeom>
        </p:spPr>
        <p:txBody>
          <a:bodyPr vert="horz" lIns="91410" tIns="45704" rIns="91410" bIns="45704" rtlCol="0"/>
          <a:lstStyle>
            <a:lvl1pPr algn="l">
              <a:defRPr sz="1200"/>
            </a:lvl1pPr>
          </a:lstStyle>
          <a:p>
            <a:endParaRPr lang="en-US" dirty="0"/>
          </a:p>
        </p:txBody>
      </p:sp>
      <p:sp>
        <p:nvSpPr>
          <p:cNvPr id="3" name="Date Placeholder 2"/>
          <p:cNvSpPr>
            <a:spLocks noGrp="1"/>
          </p:cNvSpPr>
          <p:nvPr>
            <p:ph type="dt" idx="1"/>
          </p:nvPr>
        </p:nvSpPr>
        <p:spPr>
          <a:xfrm>
            <a:off x="4143377" y="2"/>
            <a:ext cx="3170238" cy="481013"/>
          </a:xfrm>
          <a:prstGeom prst="rect">
            <a:avLst/>
          </a:prstGeom>
        </p:spPr>
        <p:txBody>
          <a:bodyPr vert="horz" lIns="91410" tIns="45704" rIns="91410" bIns="45704" rtlCol="0"/>
          <a:lstStyle>
            <a:lvl1pPr algn="r">
              <a:defRPr sz="1200"/>
            </a:lvl1pPr>
          </a:lstStyle>
          <a:p>
            <a:fld id="{B898E447-2CB7-4A62-8654-26C8B5EFE25A}" type="datetimeFigureOut">
              <a:rPr lang="en-US" smtClean="0"/>
              <a:t>8/19/2020</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10" tIns="45704" rIns="91410" bIns="45704" rtlCol="0" anchor="ctr"/>
          <a:lstStyle/>
          <a:p>
            <a:endParaRPr lang="en-US" dirty="0"/>
          </a:p>
        </p:txBody>
      </p:sp>
      <p:sp>
        <p:nvSpPr>
          <p:cNvPr id="5" name="Notes Placeholder 4"/>
          <p:cNvSpPr>
            <a:spLocks noGrp="1"/>
          </p:cNvSpPr>
          <p:nvPr>
            <p:ph type="body" sz="quarter" idx="3"/>
          </p:nvPr>
        </p:nvSpPr>
        <p:spPr>
          <a:xfrm>
            <a:off x="731840" y="4621213"/>
            <a:ext cx="5851525" cy="3779837"/>
          </a:xfrm>
          <a:prstGeom prst="rect">
            <a:avLst/>
          </a:prstGeom>
        </p:spPr>
        <p:txBody>
          <a:bodyPr vert="horz" lIns="91410" tIns="45704" rIns="91410" bIns="457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20188"/>
            <a:ext cx="3170238" cy="481012"/>
          </a:xfrm>
          <a:prstGeom prst="rect">
            <a:avLst/>
          </a:prstGeom>
        </p:spPr>
        <p:txBody>
          <a:bodyPr vert="horz" lIns="91410" tIns="45704" rIns="91410" bIns="457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7" y="9120188"/>
            <a:ext cx="3170238" cy="481012"/>
          </a:xfrm>
          <a:prstGeom prst="rect">
            <a:avLst/>
          </a:prstGeom>
        </p:spPr>
        <p:txBody>
          <a:bodyPr vert="horz" lIns="91410" tIns="45704" rIns="91410" bIns="45704" rtlCol="0" anchor="b"/>
          <a:lstStyle>
            <a:lvl1pPr algn="r">
              <a:defRPr sz="1200"/>
            </a:lvl1pPr>
          </a:lstStyle>
          <a:p>
            <a:fld id="{A5697A63-74B4-429C-8313-F8163B613CCC}" type="slidenum">
              <a:rPr lang="en-US" smtClean="0"/>
              <a:t>‹#›</a:t>
            </a:fld>
            <a:endParaRPr lang="en-US" dirty="0"/>
          </a:p>
        </p:txBody>
      </p:sp>
    </p:spTree>
    <p:extLst>
      <p:ext uri="{BB962C8B-B14F-4D97-AF65-F5344CB8AC3E}">
        <p14:creationId xmlns:p14="http://schemas.microsoft.com/office/powerpoint/2010/main" val="331654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97A63-74B4-429C-8313-F8163B613CCC}" type="slidenum">
              <a:rPr lang="en-US" smtClean="0"/>
              <a:t>1</a:t>
            </a:fld>
            <a:endParaRPr lang="en-US" dirty="0"/>
          </a:p>
        </p:txBody>
      </p:sp>
    </p:spTree>
    <p:extLst>
      <p:ext uri="{BB962C8B-B14F-4D97-AF65-F5344CB8AC3E}">
        <p14:creationId xmlns:p14="http://schemas.microsoft.com/office/powerpoint/2010/main" val="350952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130159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252001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216976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248005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269728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341595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427027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64936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288425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320361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AA4850-420A-407B-AE61-A4B6B09F4282}" type="datetimeFigureOut">
              <a:rPr lang="en-US" smtClean="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0C77A4-C3A9-4730-81B7-240A9B9FE98C}" type="slidenum">
              <a:rPr lang="en-US" smtClean="0"/>
              <a:t>‹#›</a:t>
            </a:fld>
            <a:endParaRPr lang="en-US" dirty="0"/>
          </a:p>
        </p:txBody>
      </p:sp>
    </p:spTree>
    <p:extLst>
      <p:ext uri="{BB962C8B-B14F-4D97-AF65-F5344CB8AC3E}">
        <p14:creationId xmlns:p14="http://schemas.microsoft.com/office/powerpoint/2010/main" val="160905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A4850-420A-407B-AE61-A4B6B09F4282}" type="datetimeFigureOut">
              <a:rPr lang="en-US" smtClean="0"/>
              <a:t>8/19/2020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C77A4-C3A9-4730-81B7-240A9B9FE98C}" type="slidenum">
              <a:rPr lang="en-US" smtClean="0"/>
              <a:t>‹#›</a:t>
            </a:fld>
            <a:endParaRPr lang="en-US" dirty="0"/>
          </a:p>
        </p:txBody>
      </p:sp>
    </p:spTree>
    <p:extLst>
      <p:ext uri="{BB962C8B-B14F-4D97-AF65-F5344CB8AC3E}">
        <p14:creationId xmlns:p14="http://schemas.microsoft.com/office/powerpoint/2010/main" val="2546285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7.png"/><Relationship Id="rId7" Type="http://schemas.openxmlformats.org/officeDocument/2006/relationships/image" Target="../media/image41.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5.png"/><Relationship Id="rId9"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hyperlink" Target="http://dcnr.nv.gov/"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dcnr.nv.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830" y="4667250"/>
            <a:ext cx="8388297" cy="1922478"/>
          </a:xfrm>
          <a:solidFill>
            <a:schemeClr val="tx2">
              <a:lumMod val="20000"/>
              <a:lumOff val="80000"/>
              <a:alpha val="35000"/>
            </a:schemeClr>
          </a:solidFill>
          <a:ln>
            <a:noFill/>
          </a:ln>
          <a:effectLst/>
        </p:spPr>
        <p:txBody>
          <a:bodyPr>
            <a:normAutofit fontScale="90000"/>
            <a:scene3d>
              <a:camera prst="orthographicFront"/>
              <a:lightRig rig="threePt" dir="t"/>
            </a:scene3d>
            <a:sp3d contourW="76200"/>
          </a:bodyPr>
          <a:lstStyle/>
          <a:p>
            <a:r>
              <a:rPr lang="en-US" sz="5300" dirty="0">
                <a:latin typeface="Times New Roman" panose="02020603050405020304" pitchFamily="18" charset="0"/>
                <a:cs typeface="Times New Roman" panose="02020603050405020304" pitchFamily="18" charset="0"/>
              </a:rPr>
              <a:t>Capital Improvement Projects</a:t>
            </a:r>
            <a:br>
              <a:rPr lang="en-US" sz="53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Presented to the</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State Public Works Board August 26, 2020</a:t>
            </a:r>
          </a:p>
        </p:txBody>
      </p:sp>
      <p:sp>
        <p:nvSpPr>
          <p:cNvPr id="3" name="Subtitle 2"/>
          <p:cNvSpPr>
            <a:spLocks noGrp="1"/>
          </p:cNvSpPr>
          <p:nvPr>
            <p:ph type="subTitle" idx="1"/>
          </p:nvPr>
        </p:nvSpPr>
        <p:spPr>
          <a:xfrm>
            <a:off x="7768620" y="170205"/>
            <a:ext cx="1177007" cy="942739"/>
          </a:xfrm>
        </p:spPr>
        <p:txBody>
          <a:bodyPr>
            <a:normAutofit fontScale="92500"/>
          </a:bodyPr>
          <a:lstStyle/>
          <a:p>
            <a:pPr algn="l">
              <a:lnSpc>
                <a:spcPct val="100000"/>
              </a:lnSpc>
              <a:spcBef>
                <a:spcPts val="0"/>
              </a:spcBef>
            </a:pPr>
            <a:r>
              <a:rPr lang="en-US" sz="1200" dirty="0">
                <a:latin typeface="Times New Roman" panose="02020603050405020304" pitchFamily="18" charset="0"/>
                <a:cs typeface="Times New Roman" panose="02020603050405020304" pitchFamily="18" charset="0"/>
              </a:rPr>
              <a:t>Steve Sisolak</a:t>
            </a:r>
          </a:p>
          <a:p>
            <a:pPr algn="l">
              <a:lnSpc>
                <a:spcPct val="100000"/>
              </a:lnSpc>
              <a:spcBef>
                <a:spcPts val="0"/>
              </a:spcBef>
            </a:pPr>
            <a:r>
              <a:rPr lang="en-US" sz="1200" dirty="0">
                <a:latin typeface="Times New Roman" panose="02020603050405020304" pitchFamily="18" charset="0"/>
                <a:cs typeface="Times New Roman" panose="02020603050405020304" pitchFamily="18" charset="0"/>
              </a:rPr>
              <a:t>Governor</a:t>
            </a:r>
          </a:p>
          <a:p>
            <a:pPr algn="l">
              <a:lnSpc>
                <a:spcPct val="100000"/>
              </a:lnSpc>
              <a:spcBef>
                <a:spcPts val="0"/>
              </a:spcBef>
            </a:pPr>
            <a:endParaRPr lang="en-US" sz="1200" dirty="0">
              <a:latin typeface="Times New Roman" panose="02020603050405020304" pitchFamily="18" charset="0"/>
              <a:cs typeface="Times New Roman" panose="02020603050405020304" pitchFamily="18" charset="0"/>
            </a:endParaRPr>
          </a:p>
          <a:p>
            <a:pPr algn="l">
              <a:lnSpc>
                <a:spcPct val="100000"/>
              </a:lnSpc>
              <a:spcBef>
                <a:spcPts val="0"/>
              </a:spcBef>
            </a:pPr>
            <a:r>
              <a:rPr lang="en-US" sz="1200" dirty="0">
                <a:latin typeface="Times New Roman" panose="02020603050405020304" pitchFamily="18" charset="0"/>
                <a:cs typeface="Times New Roman" panose="02020603050405020304" pitchFamily="18" charset="0"/>
              </a:rPr>
              <a:t>Bradley Crowell</a:t>
            </a:r>
          </a:p>
          <a:p>
            <a:pPr algn="l">
              <a:lnSpc>
                <a:spcPct val="100000"/>
              </a:lnSpc>
              <a:spcBef>
                <a:spcPts val="0"/>
              </a:spcBef>
            </a:pPr>
            <a:r>
              <a:rPr lang="en-US" sz="1200" dirty="0">
                <a:latin typeface="Times New Roman" panose="02020603050405020304" pitchFamily="18" charset="0"/>
                <a:cs typeface="Times New Roman" panose="02020603050405020304" pitchFamily="18" charset="0"/>
              </a:rPr>
              <a:t>Director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73" y="170205"/>
            <a:ext cx="8847462" cy="1035170"/>
          </a:xfrm>
          <a:prstGeom prst="rect">
            <a:avLst/>
          </a:prstGeom>
        </p:spPr>
      </p:pic>
    </p:spTree>
    <p:extLst>
      <p:ext uri="{BB962C8B-B14F-4D97-AF65-F5344CB8AC3E}">
        <p14:creationId xmlns:p14="http://schemas.microsoft.com/office/powerpoint/2010/main" val="144830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948" y="55400"/>
            <a:ext cx="8842291" cy="978729"/>
          </a:xfrm>
        </p:spPr>
        <p:txBody>
          <a:bodyPr>
            <a:spAutoFit/>
          </a:bodyPr>
          <a:lstStyle/>
          <a:p>
            <a:pPr algn="ctr"/>
            <a:r>
              <a:rPr lang="en-US" sz="3200" dirty="0">
                <a:latin typeface="Times New Roman" panose="02020603050405020304" pitchFamily="18" charset="0"/>
                <a:cs typeface="Times New Roman" panose="02020603050405020304" pitchFamily="18" charset="0"/>
              </a:rPr>
              <a:t>Life Safety Improvements - Millers Point Overlook, Cathedral Gorge State Park (7098)</a:t>
            </a:r>
          </a:p>
        </p:txBody>
      </p:sp>
      <p:sp>
        <p:nvSpPr>
          <p:cNvPr id="10" name="Rectangle 9"/>
          <p:cNvSpPr/>
          <p:nvPr/>
        </p:nvSpPr>
        <p:spPr>
          <a:xfrm>
            <a:off x="133774" y="1079507"/>
            <a:ext cx="8845466" cy="523220"/>
          </a:xfrm>
          <a:prstGeom prst="rect">
            <a:avLst/>
          </a:prstGeom>
          <a:solidFill>
            <a:schemeClr val="accent6">
              <a:lumMod val="60000"/>
              <a:lumOff val="40000"/>
            </a:schemeClr>
          </a:solidFill>
          <a:ln w="6350">
            <a:solidFill>
              <a:schemeClr val="tx1"/>
            </a:solidFill>
          </a:ln>
        </p:spPr>
        <p:txBody>
          <a:bodyPr wrap="square">
            <a:spAutoFit/>
          </a:bodyPr>
          <a:lstStyle/>
          <a:p>
            <a:r>
              <a:rPr lang="en-US" sz="1400" dirty="0">
                <a:solidFill>
                  <a:prstClr val="black"/>
                </a:solidFill>
              </a:rPr>
              <a:t>Life safety rehabilitation of trailhead stair structure, foundations, guardrails and bridge. It will be necessary for a complete reconstruction of the guardrail system.  Installation of life safety cable rail or fence at edge of canyon.</a:t>
            </a:r>
          </a:p>
        </p:txBody>
      </p:sp>
      <p:sp>
        <p:nvSpPr>
          <p:cNvPr id="11" name="TextBox 10"/>
          <p:cNvSpPr txBox="1"/>
          <p:nvPr/>
        </p:nvSpPr>
        <p:spPr>
          <a:xfrm>
            <a:off x="133773" y="1602727"/>
            <a:ext cx="8842291" cy="2316128"/>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lgn="just">
              <a:buFont typeface="Arial" panose="020B0604020202020204" pitchFamily="34" charset="0"/>
              <a:buChar char="•"/>
            </a:pPr>
            <a:r>
              <a:rPr lang="en-US" sz="1000" dirty="0"/>
              <a:t>This steel framed trailhead stairway is the sole access point to the canyon below. It is used quite often. Erosion appears that it may be compromising the foundations. The Guardrail is not code compliant. the bridge may need to be rebuilt or extended to protect trail users from falling into areas that are eroding.</a:t>
            </a:r>
            <a:endParaRPr lang="en-US" sz="1000" b="1" dirty="0">
              <a:solidFill>
                <a:prstClr val="black"/>
              </a:solidFill>
            </a:endParaRPr>
          </a:p>
          <a:p>
            <a:pPr algn="ctr"/>
            <a:r>
              <a:rPr lang="en-US" sz="1000" b="1" dirty="0">
                <a:solidFill>
                  <a:prstClr val="black"/>
                </a:solidFill>
              </a:rPr>
              <a:t>PROJECT BACKGROUND INFORMATION:</a:t>
            </a:r>
          </a:p>
          <a:p>
            <a:pPr marL="171450" indent="-171450" algn="just">
              <a:buFont typeface="Arial" panose="020B0604020202020204" pitchFamily="34" charset="0"/>
              <a:buChar char="•"/>
            </a:pPr>
            <a:r>
              <a:rPr lang="en-US" sz="1000" dirty="0">
                <a:solidFill>
                  <a:prstClr val="black"/>
                </a:solidFill>
              </a:rPr>
              <a:t>This structure was built in the late 1990's and was built in/on highly erosive soils. It is located in a free access area along highway 93, north of the Cathedral Gorge State Park main entrance. </a:t>
            </a:r>
          </a:p>
          <a:p>
            <a:pPr marL="171450" indent="-171450" algn="just">
              <a:buFont typeface="Arial" panose="020B0604020202020204" pitchFamily="34" charset="0"/>
              <a:buChar char="•"/>
            </a:pPr>
            <a:r>
              <a:rPr lang="en-US" sz="1000" dirty="0"/>
              <a:t>Miller Point Overlook hosts approximately 19,000 visitors annually.</a:t>
            </a:r>
          </a:p>
          <a:p>
            <a:pPr marL="171450" indent="-171450" algn="just">
              <a:buFont typeface="Arial" panose="020B0604020202020204" pitchFamily="34" charset="0"/>
              <a:buChar char="•"/>
            </a:pPr>
            <a:r>
              <a:rPr lang="en-US" sz="1000" dirty="0">
                <a:solidFill>
                  <a:prstClr val="black"/>
                </a:solidFill>
              </a:rPr>
              <a:t>This project has been requested in 2015, 2017 &amp; 2019 CIP’s.</a:t>
            </a:r>
          </a:p>
          <a:p>
            <a:pPr marL="171450" indent="-171450" algn="just">
              <a:buFont typeface="Arial" panose="020B0604020202020204" pitchFamily="34" charset="0"/>
              <a:buChar char="•"/>
            </a:pPr>
            <a:endParaRPr lang="en-US" sz="1000" dirty="0">
              <a:solidFill>
                <a:prstClr val="black"/>
              </a:solidFill>
            </a:endParaRPr>
          </a:p>
          <a:p>
            <a:pPr marL="171450" indent="-171450" algn="just">
              <a:buFont typeface="Arial" panose="020B0604020202020204" pitchFamily="34" charset="0"/>
              <a:buChar char="•"/>
            </a:pPr>
            <a:endParaRPr lang="en-US" sz="1000" dirty="0">
              <a:solidFill>
                <a:prstClr val="black"/>
              </a:solidFill>
            </a:endParaRPr>
          </a:p>
          <a:p>
            <a:pPr marL="171450" indent="-171450" algn="just">
              <a:buFont typeface="Arial" panose="020B0604020202020204" pitchFamily="34" charset="0"/>
              <a:buChar char="•"/>
            </a:pPr>
            <a:endParaRPr lang="en-US" sz="1000" dirty="0">
              <a:solidFill>
                <a:prstClr val="black"/>
              </a:solidFill>
            </a:endParaRPr>
          </a:p>
          <a:p>
            <a:pPr algn="ctr"/>
            <a:r>
              <a:rPr lang="en-US" sz="1000" b="1" dirty="0">
                <a:solidFill>
                  <a:prstClr val="black"/>
                </a:solidFill>
              </a:rPr>
              <a:t>HEALTH, LIFE SAFETY, AND/OR LEGAL ISSUES</a:t>
            </a:r>
          </a:p>
          <a:p>
            <a:r>
              <a:rPr lang="en-US" sz="1000" dirty="0"/>
              <a:t>This project is exclusively to mitigate code &amp; life safety issues at the subject site.  None of the railings comply with code to prevent falls.</a:t>
            </a:r>
          </a:p>
          <a:p>
            <a:endParaRPr lang="en-US" sz="1000" b="1" dirty="0">
              <a:solidFill>
                <a:prstClr val="black"/>
              </a:solidFill>
            </a:endParaRPr>
          </a:p>
          <a:p>
            <a:pPr algn="ctr"/>
            <a:r>
              <a:rPr lang="en-US" sz="1000" b="1" dirty="0">
                <a:solidFill>
                  <a:prstClr val="black"/>
                </a:solidFill>
              </a:rPr>
              <a:t>RAMIFICATIONS IF NOT APPROVED</a:t>
            </a:r>
          </a:p>
          <a:p>
            <a:pPr algn="just"/>
            <a:r>
              <a:rPr lang="en-US" sz="1000" dirty="0"/>
              <a:t>If this project is not approved, the area may have to be closed and the improvements blockaded, to reduce potential trip/fall hazards in the area as well as possible structural failure due to undermining of the supports from erosion.</a:t>
            </a:r>
            <a:endParaRPr lang="en-US" sz="1000" b="1" dirty="0">
              <a:solidFill>
                <a:prstClr val="black"/>
              </a:solidFill>
            </a:endParaRPr>
          </a:p>
          <a:p>
            <a:pPr algn="just"/>
            <a:endParaRPr lang="en-US" sz="1000" b="1" dirty="0">
              <a:solidFill>
                <a:prstClr val="black"/>
              </a:solidFill>
            </a:endParaRPr>
          </a:p>
          <a:p>
            <a:pPr algn="just"/>
            <a:endParaRPr lang="en-US" sz="1000" b="1"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$1,807,241.00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492" y="3088627"/>
            <a:ext cx="545743" cy="7202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49" y="3918856"/>
            <a:ext cx="2256720" cy="2797543"/>
          </a:xfrm>
          <a:prstGeom prst="rect">
            <a:avLst/>
          </a:prstGeom>
          <a:ln w="63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502" y="3918856"/>
            <a:ext cx="2183997" cy="2797544"/>
          </a:xfrm>
          <a:prstGeom prst="rect">
            <a:avLst/>
          </a:prstGeom>
          <a:ln w="635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563" y="3918856"/>
            <a:ext cx="2198501" cy="2797543"/>
          </a:xfrm>
          <a:prstGeom prst="rect">
            <a:avLst/>
          </a:prstGeom>
          <a:ln w="6350">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6937" y="3918856"/>
            <a:ext cx="2198501" cy="2797543"/>
          </a:xfrm>
          <a:prstGeom prst="rect">
            <a:avLst/>
          </a:prstGeom>
          <a:ln w="6350">
            <a:solidFill>
              <a:schemeClr val="tx1"/>
            </a:solidFill>
          </a:ln>
        </p:spPr>
      </p:pic>
      <p:sp>
        <p:nvSpPr>
          <p:cNvPr id="14" name="TextBox 13"/>
          <p:cNvSpPr txBox="1"/>
          <p:nvPr/>
        </p:nvSpPr>
        <p:spPr>
          <a:xfrm>
            <a:off x="8843235" y="-658"/>
            <a:ext cx="384332" cy="246221"/>
          </a:xfrm>
          <a:prstGeom prst="rect">
            <a:avLst/>
          </a:prstGeom>
          <a:noFill/>
        </p:spPr>
        <p:txBody>
          <a:bodyPr wrap="square" rtlCol="0">
            <a:spAutoFit/>
          </a:bodyPr>
          <a:lstStyle/>
          <a:p>
            <a:fld id="{40FB3EBF-B234-4F2A-B0DF-2C1A6D267538}" type="slidenum">
              <a:rPr lang="en-US" sz="1000" smtClean="0"/>
              <a:t>10</a:t>
            </a:fld>
            <a:endParaRPr lang="en-US" sz="1000" dirty="0"/>
          </a:p>
        </p:txBody>
      </p:sp>
      <p:sp>
        <p:nvSpPr>
          <p:cNvPr id="6" name="Line Callout 2 5"/>
          <p:cNvSpPr/>
          <p:nvPr/>
        </p:nvSpPr>
        <p:spPr>
          <a:xfrm>
            <a:off x="6788892" y="6164580"/>
            <a:ext cx="1567322" cy="528959"/>
          </a:xfrm>
          <a:prstGeom prst="borderCallout2">
            <a:avLst>
              <a:gd name="adj1" fmla="val 19721"/>
              <a:gd name="adj2" fmla="val 100622"/>
              <a:gd name="adj3" fmla="val 19721"/>
              <a:gd name="adj4" fmla="val 119154"/>
              <a:gd name="adj5" fmla="val -301417"/>
              <a:gd name="adj6" fmla="val 60042"/>
            </a:avLst>
          </a:pr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New Guard Rails Required</a:t>
            </a:r>
          </a:p>
        </p:txBody>
      </p:sp>
      <p:sp>
        <p:nvSpPr>
          <p:cNvPr id="13" name="Line Callout 2 12"/>
          <p:cNvSpPr/>
          <p:nvPr/>
        </p:nvSpPr>
        <p:spPr>
          <a:xfrm>
            <a:off x="2476500" y="5848616"/>
            <a:ext cx="1546860" cy="841743"/>
          </a:xfrm>
          <a:prstGeom prst="borderCallout2">
            <a:avLst>
              <a:gd name="adj1" fmla="val 19721"/>
              <a:gd name="adj2" fmla="val 100622"/>
              <a:gd name="adj3" fmla="val 19721"/>
              <a:gd name="adj4" fmla="val 119154"/>
              <a:gd name="adj5" fmla="val -181832"/>
              <a:gd name="adj6" fmla="val 78495"/>
            </a:avLst>
          </a:pr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New Bridge &amp; Guard Rails Required</a:t>
            </a:r>
          </a:p>
        </p:txBody>
      </p:sp>
      <p:sp>
        <p:nvSpPr>
          <p:cNvPr id="15" name="Line Callout 2 14"/>
          <p:cNvSpPr/>
          <p:nvPr/>
        </p:nvSpPr>
        <p:spPr>
          <a:xfrm>
            <a:off x="4675001" y="6164580"/>
            <a:ext cx="1718179" cy="528958"/>
          </a:xfrm>
          <a:prstGeom prst="borderCallout2">
            <a:avLst>
              <a:gd name="adj1" fmla="val 19721"/>
              <a:gd name="adj2" fmla="val 100622"/>
              <a:gd name="adj3" fmla="val 19721"/>
              <a:gd name="adj4" fmla="val 113632"/>
              <a:gd name="adj5" fmla="val -273320"/>
              <a:gd name="adj6" fmla="val 30755"/>
            </a:avLst>
          </a:pr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New Guard Rails Required</a:t>
            </a:r>
          </a:p>
        </p:txBody>
      </p:sp>
      <p:sp>
        <p:nvSpPr>
          <p:cNvPr id="16" name="Line Callout 2 15"/>
          <p:cNvSpPr/>
          <p:nvPr/>
        </p:nvSpPr>
        <p:spPr>
          <a:xfrm>
            <a:off x="755676" y="6164580"/>
            <a:ext cx="1310640" cy="528957"/>
          </a:xfrm>
          <a:prstGeom prst="borderCallout2">
            <a:avLst>
              <a:gd name="adj1" fmla="val 19721"/>
              <a:gd name="adj2" fmla="val 100622"/>
              <a:gd name="adj3" fmla="val 19721"/>
              <a:gd name="adj4" fmla="val 119154"/>
              <a:gd name="adj5" fmla="val -324866"/>
              <a:gd name="adj6" fmla="val 53432"/>
            </a:avLst>
          </a:prstGeom>
          <a:noFill/>
          <a:ln>
            <a:solidFill>
              <a:schemeClr val="bg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Guard Rail Required</a:t>
            </a:r>
          </a:p>
        </p:txBody>
      </p:sp>
      <p:sp>
        <p:nvSpPr>
          <p:cNvPr id="7" name="Right Arrow 6"/>
          <p:cNvSpPr/>
          <p:nvPr/>
        </p:nvSpPr>
        <p:spPr>
          <a:xfrm>
            <a:off x="6888480" y="4533900"/>
            <a:ext cx="342900" cy="14478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2916040">
            <a:off x="2910797" y="5348689"/>
            <a:ext cx="342900" cy="14478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153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773" y="0"/>
            <a:ext cx="8671013" cy="1166642"/>
          </a:xfrm>
        </p:spPr>
        <p:txBody>
          <a:bodyPr>
            <a:noAutofit/>
          </a:bodyPr>
          <a:lstStyle/>
          <a:p>
            <a:pPr algn="ctr"/>
            <a:r>
              <a:rPr lang="en-US" sz="3600" dirty="0">
                <a:latin typeface="Times New Roman" panose="02020603050405020304" pitchFamily="18" charset="0"/>
                <a:cs typeface="Times New Roman" panose="02020603050405020304" pitchFamily="18" charset="0"/>
              </a:rPr>
              <a:t>Spring Creek  Residence/Fire Station Demolition (21009)</a:t>
            </a:r>
          </a:p>
        </p:txBody>
      </p:sp>
      <p:sp>
        <p:nvSpPr>
          <p:cNvPr id="10" name="Rectangle 9"/>
          <p:cNvSpPr/>
          <p:nvPr/>
        </p:nvSpPr>
        <p:spPr>
          <a:xfrm>
            <a:off x="171760" y="1175718"/>
            <a:ext cx="8842291" cy="369332"/>
          </a:xfrm>
          <a:prstGeom prst="rect">
            <a:avLst/>
          </a:prstGeom>
          <a:solidFill>
            <a:schemeClr val="accent6">
              <a:lumMod val="60000"/>
              <a:lumOff val="40000"/>
            </a:schemeClr>
          </a:solidFill>
          <a:ln w="6350">
            <a:solidFill>
              <a:schemeClr val="tx1"/>
            </a:solidFill>
          </a:ln>
        </p:spPr>
        <p:txBody>
          <a:bodyPr wrap="square">
            <a:spAutoFit/>
          </a:bodyPr>
          <a:lstStyle/>
          <a:p>
            <a:r>
              <a:rPr lang="en-US" dirty="0"/>
              <a:t>Demolition of multiple dilapidated structures and  limited site restoration.</a:t>
            </a:r>
            <a:endParaRPr lang="en-US" sz="1400" dirty="0"/>
          </a:p>
        </p:txBody>
      </p:sp>
      <p:sp>
        <p:nvSpPr>
          <p:cNvPr id="11" name="TextBox 10"/>
          <p:cNvSpPr txBox="1"/>
          <p:nvPr/>
        </p:nvSpPr>
        <p:spPr>
          <a:xfrm>
            <a:off x="171760" y="1483495"/>
            <a:ext cx="8842292" cy="2956058"/>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endParaRPr lang="en-US" sz="1000" b="1" dirty="0"/>
          </a:p>
          <a:p>
            <a:pPr algn="ctr"/>
            <a:r>
              <a:rPr lang="en-US" sz="1000" b="1" dirty="0"/>
              <a:t>PROJECT JUSTIFICATION:</a:t>
            </a:r>
          </a:p>
          <a:p>
            <a:pPr algn="ctr"/>
            <a:endParaRPr lang="en-US" sz="1000" b="1" dirty="0"/>
          </a:p>
          <a:p>
            <a:pPr marL="171450" indent="-171450">
              <a:buFont typeface="Arial" panose="020B0604020202020204" pitchFamily="34" charset="0"/>
              <a:buChar char="•"/>
            </a:pPr>
            <a:r>
              <a:rPr lang="en-US" sz="1000" dirty="0"/>
              <a:t>The 2015 legislature closed 473 fire districts and officially consolidated equipment and personnel throughout the State of Nevada. Structures still remain at these two sites.</a:t>
            </a:r>
          </a:p>
          <a:p>
            <a:pPr algn="just"/>
            <a:endParaRPr lang="en-US" sz="1000" b="1" dirty="0"/>
          </a:p>
          <a:p>
            <a:pPr algn="ctr"/>
            <a:r>
              <a:rPr lang="en-US" sz="1000" b="1" dirty="0"/>
              <a:t>PROJECT BACKGROUND INFORMATION:</a:t>
            </a:r>
          </a:p>
          <a:p>
            <a:pPr algn="ctr"/>
            <a:endParaRPr lang="en-US" sz="1000" dirty="0"/>
          </a:p>
          <a:p>
            <a:pPr marL="171450" indent="-171450">
              <a:buFont typeface="Arial" panose="020B0604020202020204" pitchFamily="34" charset="0"/>
              <a:buChar char="•"/>
            </a:pPr>
            <a:r>
              <a:rPr lang="en-US" sz="1000" dirty="0"/>
              <a:t>The facilities were private residences purchased by the State and then converted into fire stations.  The structures were originally constructed in the late 1960's or early 1970's.</a:t>
            </a:r>
          </a:p>
          <a:p>
            <a:br>
              <a:rPr lang="en-US" sz="1000" dirty="0"/>
            </a:br>
            <a:r>
              <a:rPr lang="en-US" sz="1000" dirty="0"/>
              <a:t>	</a:t>
            </a:r>
            <a:r>
              <a:rPr lang="en-US" sz="1000" b="1" dirty="0"/>
              <a:t>HEALTH, LIFE SAFETY, AND/OR LEGAL ISSUES</a:t>
            </a:r>
          </a:p>
          <a:p>
            <a:pPr algn="ctr"/>
            <a:endParaRPr lang="en-US" sz="1000" b="1" dirty="0"/>
          </a:p>
          <a:p>
            <a:pPr marL="171450" indent="-171450" algn="just">
              <a:buFont typeface="Arial" panose="020B0604020202020204" pitchFamily="34" charset="0"/>
              <a:buChar char="•"/>
            </a:pPr>
            <a:r>
              <a:rPr lang="en-US" sz="1000" dirty="0"/>
              <a:t>Both facilities have  been vandalized and currently are unlockable. The buildings are periodically entered by neighborhood kids and  transients.</a:t>
            </a:r>
          </a:p>
          <a:p>
            <a:pPr algn="just"/>
            <a:endParaRPr lang="en-US" sz="1000" dirty="0"/>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algn="ctr"/>
            <a:r>
              <a:rPr lang="en-US" sz="1000" b="1" dirty="0"/>
              <a:t>RAMIFICATIONS IF NOT APPROVED</a:t>
            </a:r>
          </a:p>
          <a:p>
            <a:pPr algn="ctr"/>
            <a:endParaRPr lang="en-US" sz="1000" b="1" dirty="0"/>
          </a:p>
          <a:p>
            <a:pPr marL="171450" indent="-171450">
              <a:buFont typeface="Arial" panose="020B0604020202020204" pitchFamily="34" charset="0"/>
              <a:buChar char="•"/>
            </a:pPr>
            <a:r>
              <a:rPr lang="en-US" sz="1000" dirty="0"/>
              <a:t>Should this project not be funded, the structures will remain, continue to deteriorate, attract vandals and become an increasing safety hazard. </a:t>
            </a:r>
          </a:p>
          <a:p>
            <a:endParaRPr lang="en-US" sz="1000" dirty="0"/>
          </a:p>
          <a:p>
            <a:pPr marL="171450" indent="-171450">
              <a:buFont typeface="Arial" panose="020B0604020202020204" pitchFamily="34" charset="0"/>
              <a:buChar char="•"/>
            </a:pPr>
            <a:endParaRPr lang="en-US" sz="1000" dirty="0"/>
          </a:p>
          <a:p>
            <a:pPr algn="ctr"/>
            <a:r>
              <a:rPr lang="en-US" sz="1000" b="1" dirty="0"/>
              <a:t>TOTAL PROJECT COST</a:t>
            </a:r>
          </a:p>
          <a:p>
            <a:pPr algn="ctr"/>
            <a:r>
              <a:rPr lang="en-US" sz="1000" b="1" dirty="0"/>
              <a:t>Approx. $275,243.00</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4240" y="3611162"/>
            <a:ext cx="580650" cy="635299"/>
          </a:xfrm>
          <a:prstGeom prst="rect">
            <a:avLst/>
          </a:prstGeom>
        </p:spPr>
      </p:pic>
      <p:sp>
        <p:nvSpPr>
          <p:cNvPr id="49" name="TextBox 48"/>
          <p:cNvSpPr txBox="1"/>
          <p:nvPr/>
        </p:nvSpPr>
        <p:spPr>
          <a:xfrm>
            <a:off x="8804787" y="-658"/>
            <a:ext cx="422780" cy="246221"/>
          </a:xfrm>
          <a:prstGeom prst="rect">
            <a:avLst/>
          </a:prstGeom>
          <a:noFill/>
        </p:spPr>
        <p:txBody>
          <a:bodyPr wrap="square" rtlCol="0">
            <a:spAutoFit/>
          </a:bodyPr>
          <a:lstStyle/>
          <a:p>
            <a:fld id="{B69965B4-671C-4169-86EA-EAA0B6132800}" type="slidenum">
              <a:rPr lang="en-US" sz="1000" smtClean="0"/>
              <a:t>11</a:t>
            </a:fld>
            <a:endParaRPr lang="en-US" sz="1000" dirty="0"/>
          </a:p>
        </p:txBody>
      </p:sp>
      <p:pic>
        <p:nvPicPr>
          <p:cNvPr id="4" name="Picture 3" descr="A tree in front of a house&#10;&#10;Description automatically generated">
            <a:extLst>
              <a:ext uri="{FF2B5EF4-FFF2-40B4-BE49-F238E27FC236}">
                <a16:creationId xmlns:a16="http://schemas.microsoft.com/office/drawing/2014/main" id="{6F92A189-CD10-426C-82EC-08B815C57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439553"/>
            <a:ext cx="3134032" cy="2350524"/>
          </a:xfrm>
          <a:prstGeom prst="rect">
            <a:avLst/>
          </a:prstGeom>
        </p:spPr>
      </p:pic>
      <p:pic>
        <p:nvPicPr>
          <p:cNvPr id="6" name="Picture 5" descr="A house in the middle of a dirt field&#10;&#10;Description automatically generated">
            <a:extLst>
              <a:ext uri="{FF2B5EF4-FFF2-40B4-BE49-F238E27FC236}">
                <a16:creationId xmlns:a16="http://schemas.microsoft.com/office/drawing/2014/main" id="{AE5C3364-A7F8-4B15-A34D-7387176C33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2905" y="4439553"/>
            <a:ext cx="3070108" cy="2302581"/>
          </a:xfrm>
          <a:prstGeom prst="rect">
            <a:avLst/>
          </a:prstGeom>
        </p:spPr>
      </p:pic>
    </p:spTree>
    <p:extLst>
      <p:ext uri="{BB962C8B-B14F-4D97-AF65-F5344CB8AC3E}">
        <p14:creationId xmlns:p14="http://schemas.microsoft.com/office/powerpoint/2010/main" val="72388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776" y="12903"/>
            <a:ext cx="8634140" cy="1588127"/>
          </a:xfrm>
        </p:spPr>
        <p:txBody>
          <a:bodyPr wrap="square">
            <a:spAutoFit/>
          </a:bodyPr>
          <a:lstStyle/>
          <a:p>
            <a:pPr algn="ctr"/>
            <a:r>
              <a:rPr lang="en-US" sz="3600" dirty="0">
                <a:latin typeface="Times New Roman" panose="02020603050405020304" pitchFamily="18" charset="0"/>
                <a:cs typeface="Times New Roman" panose="02020603050405020304" pitchFamily="18" charset="0"/>
              </a:rPr>
              <a:t>Building Weatherization &amp; Envelope Protection at Spring Mountain Ranch State Park, Phase II (21224)</a:t>
            </a:r>
          </a:p>
        </p:txBody>
      </p:sp>
      <p:sp>
        <p:nvSpPr>
          <p:cNvPr id="10" name="Rectangle 9"/>
          <p:cNvSpPr/>
          <p:nvPr/>
        </p:nvSpPr>
        <p:spPr>
          <a:xfrm>
            <a:off x="133774" y="1594466"/>
            <a:ext cx="8842291" cy="261610"/>
          </a:xfrm>
          <a:prstGeom prst="rect">
            <a:avLst/>
          </a:prstGeom>
          <a:solidFill>
            <a:schemeClr val="accent6">
              <a:lumMod val="60000"/>
              <a:lumOff val="40000"/>
            </a:schemeClr>
          </a:solidFill>
          <a:ln w="6350">
            <a:solidFill>
              <a:schemeClr val="tx1"/>
            </a:solidFill>
          </a:ln>
        </p:spPr>
        <p:txBody>
          <a:bodyPr wrap="square">
            <a:spAutoFit/>
          </a:bodyPr>
          <a:lstStyle/>
          <a:p>
            <a:r>
              <a:rPr lang="en-US" sz="1100" dirty="0"/>
              <a:t>Engineering evaluation and report of various structures at the Spring Mountain Ranch State Park.</a:t>
            </a:r>
          </a:p>
        </p:txBody>
      </p:sp>
      <p:sp>
        <p:nvSpPr>
          <p:cNvPr id="11" name="TextBox 10"/>
          <p:cNvSpPr txBox="1"/>
          <p:nvPr/>
        </p:nvSpPr>
        <p:spPr>
          <a:xfrm>
            <a:off x="133774" y="1856075"/>
            <a:ext cx="8842291" cy="2405821"/>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t>PROJECT JUSTIFICATION:</a:t>
            </a:r>
          </a:p>
          <a:p>
            <a:pPr marL="171450" indent="-171450" algn="just">
              <a:buFont typeface="Arial" panose="020B0604020202020204" pitchFamily="34" charset="0"/>
              <a:buChar char="•"/>
            </a:pPr>
            <a:r>
              <a:rPr lang="en-US" sz="1000" dirty="0"/>
              <a:t>The purpose for this project is for an engineering design through construction  drawings and recommendation for the sequencing of future repairs to keep water, sand and debris from entering the buildings, protect siding and wood framing.</a:t>
            </a:r>
          </a:p>
          <a:p>
            <a:pPr algn="just"/>
            <a:endParaRPr lang="en-US" sz="1000" b="1" dirty="0"/>
          </a:p>
          <a:p>
            <a:pPr algn="ctr"/>
            <a:r>
              <a:rPr lang="en-US" sz="1000" b="1" dirty="0"/>
              <a:t>PROJECT BACKGROUND INFORMATION:</a:t>
            </a:r>
          </a:p>
          <a:p>
            <a:pPr marL="171450" indent="-171450" algn="just">
              <a:buFont typeface="Arial" panose="020B0604020202020204" pitchFamily="34" charset="0"/>
              <a:buChar char="•"/>
            </a:pPr>
            <a:r>
              <a:rPr lang="en-US" sz="1000" dirty="0"/>
              <a:t>Buildings on this site date from 1870 to 2005.</a:t>
            </a:r>
          </a:p>
          <a:p>
            <a:pPr marL="171450" indent="-171450" algn="just">
              <a:buFont typeface="Arial" panose="020B0604020202020204" pitchFamily="34" charset="0"/>
              <a:buChar char="•"/>
            </a:pPr>
            <a:r>
              <a:rPr lang="en-US" sz="1000" dirty="0"/>
              <a:t>This project being requested is Phase II, a continuation of 19-P10.</a:t>
            </a:r>
          </a:p>
          <a:p>
            <a:pPr marL="171450" indent="-171450" algn="just">
              <a:buFont typeface="Arial" panose="020B0604020202020204" pitchFamily="34" charset="0"/>
              <a:buChar char="•"/>
            </a:pPr>
            <a:r>
              <a:rPr lang="en-US" sz="1000" dirty="0"/>
              <a:t>Spring Mountain Ranch hosts approximately 260,000 visitors annually.</a:t>
            </a:r>
          </a:p>
          <a:p>
            <a:pPr marL="171450" indent="-171450" algn="just">
              <a:buFont typeface="Arial" panose="020B0604020202020204" pitchFamily="34" charset="0"/>
              <a:buChar char="•"/>
            </a:pPr>
            <a:endParaRPr lang="en-US" sz="1000" dirty="0"/>
          </a:p>
          <a:p>
            <a:pPr algn="ctr"/>
            <a:r>
              <a:rPr lang="en-US" sz="1000" b="1" dirty="0"/>
              <a:t>HEALTH, LIFE SAFETY, AND/OR LEGAL ISSUES</a:t>
            </a:r>
          </a:p>
          <a:p>
            <a:pPr marL="171450" indent="-171450" algn="just">
              <a:buFont typeface="Arial" panose="020B0604020202020204" pitchFamily="34" charset="0"/>
              <a:buChar char="•"/>
            </a:pPr>
            <a:r>
              <a:rPr lang="en-US" sz="1000" dirty="0"/>
              <a:t>Leaking roofs will allow water intrusion, roof sheathing, framing and internal contents can be damaged by this intrusion, causing potential failure.  This is a threat to the resources at this site and a hazard to the visiting public and staff.</a:t>
            </a:r>
          </a:p>
          <a:p>
            <a:pPr algn="ctr"/>
            <a:r>
              <a:rPr lang="en-US" sz="1000" b="1" dirty="0"/>
              <a:t>RAMIFICATIONS IF NOT APPROVED</a:t>
            </a:r>
          </a:p>
          <a:p>
            <a:pPr marL="171450" indent="-171450" algn="just">
              <a:buFont typeface="Arial" panose="020B0604020202020204" pitchFamily="34" charset="0"/>
              <a:buChar char="•"/>
            </a:pPr>
            <a:r>
              <a:rPr lang="en-US" sz="1000" dirty="0"/>
              <a:t>If this project is not approved, the buildings on this historic site will continue to deteriorate, leak and will ultimately fall into a state of failure, thus losing these valuable and historic resources.</a:t>
            </a:r>
          </a:p>
          <a:p>
            <a:pPr algn="ctr"/>
            <a:r>
              <a:rPr lang="en-US" sz="1000" b="1" dirty="0"/>
              <a:t>NOTE:</a:t>
            </a:r>
          </a:p>
          <a:p>
            <a:pPr marL="171450" indent="-171450" algn="just">
              <a:buFont typeface="Arial" panose="020B0604020202020204" pitchFamily="34" charset="0"/>
              <a:buChar char="•"/>
            </a:pPr>
            <a:r>
              <a:rPr lang="en-US" sz="1000" dirty="0"/>
              <a:t>This phase includes a detailed independent engineering design and construction drawings to include recommendations as to the sequence that repairs should take place.</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algn="ctr"/>
            <a:r>
              <a:rPr lang="en-US" sz="1000" b="1" dirty="0"/>
              <a:t>TOTAL SPWD PROJECTED COST</a:t>
            </a:r>
          </a:p>
          <a:p>
            <a:pPr algn="ctr"/>
            <a:r>
              <a:rPr lang="en-US" sz="1000" b="1" dirty="0"/>
              <a:t>$449,578.00</a:t>
            </a:r>
            <a:endParaRPr lang="en-US" sz="10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2689" y="3238868"/>
            <a:ext cx="545743" cy="7202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4" y="4543201"/>
            <a:ext cx="2952584" cy="2214438"/>
          </a:xfrm>
          <a:prstGeom prst="rect">
            <a:avLst/>
          </a:prstGeom>
          <a:ln w="635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39" y="4543200"/>
            <a:ext cx="2981625" cy="2214437"/>
          </a:xfrm>
          <a:prstGeom prst="rect">
            <a:avLst/>
          </a:prstGeom>
          <a:ln w="635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1856" y="4543200"/>
            <a:ext cx="2952583" cy="2214437"/>
          </a:xfrm>
          <a:prstGeom prst="rect">
            <a:avLst/>
          </a:prstGeom>
          <a:ln w="6350">
            <a:solidFill>
              <a:schemeClr val="tx1"/>
            </a:solidFill>
          </a:ln>
        </p:spPr>
      </p:pic>
      <p:sp>
        <p:nvSpPr>
          <p:cNvPr id="13" name="TextBox 12"/>
          <p:cNvSpPr txBox="1"/>
          <p:nvPr/>
        </p:nvSpPr>
        <p:spPr>
          <a:xfrm>
            <a:off x="138279" y="4261904"/>
            <a:ext cx="2903577" cy="281293"/>
          </a:xfrm>
          <a:prstGeom prst="rect">
            <a:avLst/>
          </a:prstGeom>
          <a:noFill/>
          <a:ln w="6350">
            <a:solidFill>
              <a:schemeClr val="tx1"/>
            </a:solidFill>
          </a:ln>
        </p:spPr>
        <p:txBody>
          <a:bodyPr wrap="square" rtlCol="0" anchor="ctr" anchorCtr="0">
            <a:noAutofit/>
          </a:bodyPr>
          <a:lstStyle/>
          <a:p>
            <a:pPr algn="ctr"/>
            <a:r>
              <a:rPr lang="en-US" sz="1200" b="1" dirty="0"/>
              <a:t>Earth to wood contact, rotting wood.</a:t>
            </a:r>
          </a:p>
        </p:txBody>
      </p:sp>
      <p:cxnSp>
        <p:nvCxnSpPr>
          <p:cNvPr id="19" name="Straight Connector 18"/>
          <p:cNvCxnSpPr/>
          <p:nvPr/>
        </p:nvCxnSpPr>
        <p:spPr>
          <a:xfrm flipH="1" flipV="1">
            <a:off x="8976064" y="3869066"/>
            <a:ext cx="2696" cy="67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9053" y="4261903"/>
            <a:ext cx="2947495" cy="281293"/>
          </a:xfrm>
          <a:prstGeom prst="rect">
            <a:avLst/>
          </a:prstGeom>
          <a:noFill/>
          <a:ln w="6350">
            <a:solidFill>
              <a:schemeClr val="tx1"/>
            </a:solidFill>
          </a:ln>
        </p:spPr>
        <p:txBody>
          <a:bodyPr wrap="square" rtlCol="0" anchor="ctr" anchorCtr="0">
            <a:noAutofit/>
          </a:bodyPr>
          <a:lstStyle/>
          <a:p>
            <a:pPr algn="ctr"/>
            <a:r>
              <a:rPr lang="en-US" sz="1200" b="1" dirty="0"/>
              <a:t>Failing roof, paint just about gone.</a:t>
            </a:r>
          </a:p>
        </p:txBody>
      </p:sp>
      <p:sp>
        <p:nvSpPr>
          <p:cNvPr id="21" name="TextBox 20"/>
          <p:cNvSpPr txBox="1"/>
          <p:nvPr/>
        </p:nvSpPr>
        <p:spPr>
          <a:xfrm>
            <a:off x="5996550" y="4261903"/>
            <a:ext cx="2986712" cy="281293"/>
          </a:xfrm>
          <a:prstGeom prst="rect">
            <a:avLst/>
          </a:prstGeom>
          <a:noFill/>
          <a:ln w="6350">
            <a:solidFill>
              <a:schemeClr val="tx1"/>
            </a:solidFill>
          </a:ln>
        </p:spPr>
        <p:txBody>
          <a:bodyPr wrap="square" rtlCol="0" anchor="ctr" anchorCtr="0">
            <a:noAutofit/>
          </a:bodyPr>
          <a:lstStyle/>
          <a:p>
            <a:pPr algn="ctr"/>
            <a:r>
              <a:rPr lang="en-US" sz="1200" b="1" dirty="0"/>
              <a:t>Window out of square, weather comes in.</a:t>
            </a:r>
          </a:p>
        </p:txBody>
      </p:sp>
      <p:sp>
        <p:nvSpPr>
          <p:cNvPr id="32" name="TextBox 31"/>
          <p:cNvSpPr txBox="1"/>
          <p:nvPr/>
        </p:nvSpPr>
        <p:spPr>
          <a:xfrm>
            <a:off x="8828432" y="-658"/>
            <a:ext cx="399135" cy="246221"/>
          </a:xfrm>
          <a:prstGeom prst="rect">
            <a:avLst/>
          </a:prstGeom>
          <a:noFill/>
        </p:spPr>
        <p:txBody>
          <a:bodyPr wrap="square" rtlCol="0">
            <a:spAutoFit/>
          </a:bodyPr>
          <a:lstStyle/>
          <a:p>
            <a:fld id="{3B5BBDD1-6165-4D43-9637-364410357E72}" type="slidenum">
              <a:rPr lang="en-US" sz="1000" smtClean="0"/>
              <a:t>12</a:t>
            </a:fld>
            <a:endParaRPr lang="en-US" sz="1000" dirty="0"/>
          </a:p>
        </p:txBody>
      </p:sp>
    </p:spTree>
    <p:extLst>
      <p:ext uri="{BB962C8B-B14F-4D97-AF65-F5344CB8AC3E}">
        <p14:creationId xmlns:p14="http://schemas.microsoft.com/office/powerpoint/2010/main" val="350578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3" y="0"/>
            <a:ext cx="8842291" cy="1166642"/>
          </a:xfrm>
        </p:spPr>
        <p:txBody>
          <a:bodyPr>
            <a:noAutofit/>
          </a:bodyPr>
          <a:lstStyle/>
          <a:p>
            <a:pPr algn="ctr"/>
            <a:r>
              <a:rPr lang="en-US" sz="3600" dirty="0">
                <a:latin typeface="Times New Roman" panose="02020603050405020304" pitchFamily="18" charset="0"/>
                <a:cs typeface="Times New Roman" panose="02020603050405020304" pitchFamily="18" charset="0"/>
              </a:rPr>
              <a:t>Apparatus Bay Addition Western Region HQ (7571)</a:t>
            </a:r>
          </a:p>
        </p:txBody>
      </p:sp>
      <p:sp>
        <p:nvSpPr>
          <p:cNvPr id="10" name="Rectangle 9"/>
          <p:cNvSpPr/>
          <p:nvPr/>
        </p:nvSpPr>
        <p:spPr>
          <a:xfrm>
            <a:off x="133773" y="1175718"/>
            <a:ext cx="8842291" cy="307777"/>
          </a:xfrm>
          <a:prstGeom prst="rect">
            <a:avLst/>
          </a:prstGeom>
          <a:solidFill>
            <a:schemeClr val="accent6">
              <a:lumMod val="60000"/>
              <a:lumOff val="40000"/>
            </a:schemeClr>
          </a:solidFill>
          <a:ln w="6350">
            <a:solidFill>
              <a:schemeClr val="tx1"/>
            </a:solidFill>
          </a:ln>
        </p:spPr>
        <p:txBody>
          <a:bodyPr wrap="square">
            <a:spAutoFit/>
          </a:bodyPr>
          <a:lstStyle/>
          <a:p>
            <a:r>
              <a:rPr lang="en-US" sz="1400" dirty="0"/>
              <a:t>This project will design and construct a 3,000 sf addition to the Emergency Fire Apparatus Bay facility</a:t>
            </a:r>
          </a:p>
        </p:txBody>
      </p:sp>
      <p:sp>
        <p:nvSpPr>
          <p:cNvPr id="11" name="TextBox 10"/>
          <p:cNvSpPr txBox="1"/>
          <p:nvPr/>
        </p:nvSpPr>
        <p:spPr>
          <a:xfrm>
            <a:off x="133773" y="1492570"/>
            <a:ext cx="8842291" cy="2746517"/>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endParaRPr lang="en-US" sz="1000" b="1" dirty="0"/>
          </a:p>
          <a:p>
            <a:pPr algn="ctr"/>
            <a:r>
              <a:rPr lang="en-US" sz="1000" b="1" dirty="0"/>
              <a:t>PROJECT JUSTIFICATION:</a:t>
            </a:r>
          </a:p>
          <a:p>
            <a:pPr algn="ctr"/>
            <a:endParaRPr lang="en-US" sz="1000" b="1" dirty="0"/>
          </a:p>
          <a:p>
            <a:pPr marL="171450" indent="-171450">
              <a:buFont typeface="Arial" panose="020B0604020202020204" pitchFamily="34" charset="0"/>
              <a:buChar char="•"/>
            </a:pPr>
            <a:r>
              <a:rPr lang="en-US" sz="1000" dirty="0"/>
              <a:t>Significant emergency fire response apparatus is currently stored outside during the entire year and subject to all weather extremes and conditions. For staff to be able to respond to various emergency incidents safely, it is essential that fire fighting equipment be properly stored and protected. Maintenance personnel are routinely tasked with completing costly repairs to damaged equipment that is continuously exposed to weather extremes and the elements.  </a:t>
            </a:r>
          </a:p>
          <a:p>
            <a:pPr algn="ctr"/>
            <a:r>
              <a:rPr lang="en-US" sz="1000" b="1" dirty="0"/>
              <a:t>PROJECT BACKGROUND INFORMATION:</a:t>
            </a:r>
          </a:p>
          <a:p>
            <a:pPr algn="ctr"/>
            <a:endParaRPr lang="en-US" sz="1000" dirty="0"/>
          </a:p>
          <a:p>
            <a:pPr marL="171450" indent="-171450">
              <a:buFont typeface="Arial" panose="020B0604020202020204" pitchFamily="34" charset="0"/>
              <a:buChar char="•"/>
            </a:pPr>
            <a:r>
              <a:rPr lang="en-US" sz="1000" dirty="0"/>
              <a:t>The Apparatus Bay building was constructed in 1980. This project was requested in 2015, 2017 &amp; 2019.</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endParaRPr lang="en-US" sz="1000" dirty="0"/>
          </a:p>
          <a:p>
            <a:br>
              <a:rPr lang="en-US" sz="1000" dirty="0"/>
            </a:br>
            <a:r>
              <a:rPr lang="en-US" sz="1000" dirty="0"/>
              <a:t>                                 </a:t>
            </a:r>
            <a:r>
              <a:rPr lang="en-US" sz="1000" b="1" dirty="0"/>
              <a:t>HEALTH, LIFE SAFETY, AND/OR LEGAL ISSUES</a:t>
            </a:r>
          </a:p>
          <a:p>
            <a:pPr algn="ctr"/>
            <a:endParaRPr lang="en-US" sz="1000" b="1" dirty="0"/>
          </a:p>
          <a:p>
            <a:pPr marL="171450" indent="-171450" algn="just">
              <a:buFont typeface="Arial" panose="020B0604020202020204" pitchFamily="34" charset="0"/>
              <a:buChar char="•"/>
            </a:pPr>
            <a:r>
              <a:rPr lang="en-US" sz="1000" dirty="0"/>
              <a:t>Maintenance personnel are routinely tasked with completing costly repairs to damaged equipment that is continuously exposed to weather extremes and the elements.</a:t>
            </a:r>
          </a:p>
          <a:p>
            <a:pPr marL="171450" indent="-171450" algn="just">
              <a:buFont typeface="Arial" panose="020B0604020202020204" pitchFamily="34" charset="0"/>
              <a:buChar char="•"/>
            </a:pPr>
            <a:r>
              <a:rPr lang="en-US" sz="1000" dirty="0"/>
              <a:t>Inadequate electrical service and lighting can result in an unsafe work environment and reduced staff efficiency.</a:t>
            </a:r>
          </a:p>
          <a:p>
            <a:pPr marL="171450" indent="-171450" algn="just">
              <a:buFont typeface="Arial" panose="020B0604020202020204" pitchFamily="34" charset="0"/>
              <a:buChar char="•"/>
            </a:pPr>
            <a:endParaRPr lang="en-US" sz="1000" dirty="0"/>
          </a:p>
          <a:p>
            <a:pPr algn="ctr"/>
            <a:r>
              <a:rPr lang="en-US" sz="1000" b="1" dirty="0"/>
              <a:t>RAMIFICATIONS IF NOT APPROVED</a:t>
            </a:r>
          </a:p>
          <a:p>
            <a:pPr algn="ctr"/>
            <a:endParaRPr lang="en-US" sz="1000" b="1" dirty="0"/>
          </a:p>
          <a:p>
            <a:pPr marL="171450" indent="-171450">
              <a:buFont typeface="Arial" panose="020B0604020202020204" pitchFamily="34" charset="0"/>
              <a:buChar char="•"/>
            </a:pPr>
            <a:r>
              <a:rPr lang="en-US" sz="1000" dirty="0"/>
              <a:t>Should this project not be funded, year-round weather conditions will continue to deteriorate vehicles and various equipment attached to the fire apparatus such as hoses, gauges, vinyl covers, and water and foam pump housings.</a:t>
            </a:r>
          </a:p>
          <a:p>
            <a:pPr marL="171450" indent="-171450">
              <a:buFont typeface="Arial" panose="020B0604020202020204" pitchFamily="34" charset="0"/>
              <a:buChar char="•"/>
            </a:pPr>
            <a:endParaRPr lang="en-US" sz="1000" dirty="0"/>
          </a:p>
          <a:p>
            <a:pPr algn="ctr"/>
            <a:r>
              <a:rPr lang="en-US" sz="1000" b="1" dirty="0"/>
              <a:t>TOTAL PROJECT COST</a:t>
            </a:r>
          </a:p>
          <a:p>
            <a:pPr algn="ctr"/>
            <a:r>
              <a:rPr lang="en-US" sz="1000" b="1" dirty="0"/>
              <a:t>$3,054,667.00</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943" y="3603788"/>
            <a:ext cx="619043" cy="635299"/>
          </a:xfrm>
          <a:prstGeom prst="rect">
            <a:avLst/>
          </a:prstGeom>
        </p:spPr>
      </p:pic>
      <p:sp>
        <p:nvSpPr>
          <p:cNvPr id="49" name="TextBox 48"/>
          <p:cNvSpPr txBox="1"/>
          <p:nvPr/>
        </p:nvSpPr>
        <p:spPr>
          <a:xfrm>
            <a:off x="8790039" y="-658"/>
            <a:ext cx="437528" cy="246221"/>
          </a:xfrm>
          <a:prstGeom prst="rect">
            <a:avLst/>
          </a:prstGeom>
          <a:noFill/>
        </p:spPr>
        <p:txBody>
          <a:bodyPr wrap="square" rtlCol="0">
            <a:spAutoFit/>
          </a:bodyPr>
          <a:lstStyle/>
          <a:p>
            <a:fld id="{B69965B4-671C-4169-86EA-EAA0B6132800}" type="slidenum">
              <a:rPr lang="en-US" sz="1000" smtClean="0"/>
              <a:t>13</a:t>
            </a:fld>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30" y="3709220"/>
            <a:ext cx="4252102" cy="3052916"/>
          </a:xfrm>
          <a:prstGeom prst="rect">
            <a:avLst/>
          </a:prstGeom>
        </p:spPr>
      </p:pic>
    </p:spTree>
    <p:extLst>
      <p:ext uri="{BB962C8B-B14F-4D97-AF65-F5344CB8AC3E}">
        <p14:creationId xmlns:p14="http://schemas.microsoft.com/office/powerpoint/2010/main" val="43087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71" y="1625500"/>
            <a:ext cx="1946352" cy="2931985"/>
          </a:xfrm>
          <a:prstGeom prst="rect">
            <a:avLst/>
          </a:prstGeom>
          <a:ln w="6350">
            <a:solidFill>
              <a:schemeClr val="tx1"/>
            </a:solidFill>
          </a:ln>
        </p:spPr>
      </p:pic>
      <p:sp>
        <p:nvSpPr>
          <p:cNvPr id="2" name="Title 1"/>
          <p:cNvSpPr>
            <a:spLocks noGrp="1"/>
          </p:cNvSpPr>
          <p:nvPr>
            <p:ph type="title"/>
          </p:nvPr>
        </p:nvSpPr>
        <p:spPr>
          <a:xfrm>
            <a:off x="133771" y="138499"/>
            <a:ext cx="8842291" cy="757130"/>
          </a:xfrm>
        </p:spPr>
        <p:txBody>
          <a:bodyPr>
            <a:spAutoFit/>
          </a:bodyPr>
          <a:lstStyle/>
          <a:p>
            <a:pPr algn="ctr"/>
            <a:r>
              <a:rPr lang="en-US" sz="2400" dirty="0">
                <a:latin typeface="Times New Roman" panose="02020603050405020304" pitchFamily="18" charset="0"/>
                <a:cs typeface="Times New Roman" panose="02020603050405020304" pitchFamily="18" charset="0"/>
              </a:rPr>
              <a:t>State Parks &amp; NDF, Statewide Projects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Paving, Roofing, ADA &amp; HVAC</a:t>
            </a:r>
          </a:p>
        </p:txBody>
      </p:sp>
      <p:sp>
        <p:nvSpPr>
          <p:cNvPr id="10" name="Rectangle 9"/>
          <p:cNvSpPr/>
          <p:nvPr/>
        </p:nvSpPr>
        <p:spPr>
          <a:xfrm>
            <a:off x="133771" y="1057291"/>
            <a:ext cx="8842291" cy="307777"/>
          </a:xfrm>
          <a:prstGeom prst="rect">
            <a:avLst/>
          </a:prstGeom>
          <a:solidFill>
            <a:schemeClr val="accent6">
              <a:lumMod val="60000"/>
              <a:lumOff val="40000"/>
            </a:schemeClr>
          </a:solidFill>
          <a:ln w="6350">
            <a:solidFill>
              <a:schemeClr val="tx1"/>
            </a:solidFill>
          </a:ln>
        </p:spPr>
        <p:txBody>
          <a:bodyPr wrap="square">
            <a:spAutoFit/>
          </a:bodyPr>
          <a:lstStyle/>
          <a:p>
            <a:endParaRPr lang="en-US" sz="1400"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970" y="173111"/>
            <a:ext cx="545743" cy="720249"/>
          </a:xfrm>
          <a:prstGeom prst="rect">
            <a:avLst/>
          </a:prstGeom>
        </p:spPr>
      </p:pic>
      <p:sp>
        <p:nvSpPr>
          <p:cNvPr id="20" name="TextBox 19"/>
          <p:cNvSpPr txBox="1"/>
          <p:nvPr/>
        </p:nvSpPr>
        <p:spPr>
          <a:xfrm>
            <a:off x="8843235" y="-658"/>
            <a:ext cx="384332" cy="246221"/>
          </a:xfrm>
          <a:prstGeom prst="rect">
            <a:avLst/>
          </a:prstGeom>
          <a:noFill/>
        </p:spPr>
        <p:txBody>
          <a:bodyPr wrap="square" rtlCol="0">
            <a:spAutoFit/>
          </a:bodyPr>
          <a:lstStyle/>
          <a:p>
            <a:fld id="{0136FD23-1FC3-4D71-9883-5C71DBB74530}" type="slidenum">
              <a:rPr lang="en-US" sz="1000" smtClean="0">
                <a:solidFill>
                  <a:prstClr val="black"/>
                </a:solidFill>
              </a:rPr>
              <a:pPr/>
              <a:t>14</a:t>
            </a:fld>
            <a:endParaRPr lang="en-US" sz="1000" dirty="0">
              <a:solidFill>
                <a:prstClr val="black"/>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19" y="187523"/>
            <a:ext cx="545743" cy="54190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0123" y="1460822"/>
            <a:ext cx="3712969" cy="278472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8722" y="4245550"/>
            <a:ext cx="3564513" cy="2421140"/>
          </a:xfrm>
          <a:prstGeom prst="rect">
            <a:avLst/>
          </a:prstGeom>
          <a:ln w="6350">
            <a:solidFill>
              <a:schemeClr val="tx1"/>
            </a:solidFill>
          </a:ln>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885" y="1625501"/>
            <a:ext cx="3563515" cy="2640578"/>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98" y="4245549"/>
            <a:ext cx="3015829" cy="256108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2545" y="4245549"/>
            <a:ext cx="3039599" cy="2514953"/>
          </a:xfrm>
          <a:prstGeom prst="rect">
            <a:avLst/>
          </a:prstGeom>
          <a:ln w="6350">
            <a:solidFill>
              <a:schemeClr val="tx1"/>
            </a:solidFill>
          </a:ln>
        </p:spPr>
      </p:pic>
    </p:spTree>
    <p:extLst>
      <p:ext uri="{BB962C8B-B14F-4D97-AF65-F5344CB8AC3E}">
        <p14:creationId xmlns:p14="http://schemas.microsoft.com/office/powerpoint/2010/main" val="13511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18" name="Subtitle 2"/>
          <p:cNvSpPr txBox="1">
            <a:spLocks/>
          </p:cNvSpPr>
          <p:nvPr/>
        </p:nvSpPr>
        <p:spPr>
          <a:xfrm>
            <a:off x="7663544" y="170205"/>
            <a:ext cx="1282084" cy="942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000" dirty="0">
                <a:latin typeface="Times New Roman" panose="02020603050405020304" pitchFamily="18" charset="0"/>
                <a:cs typeface="Times New Roman" panose="02020603050405020304" pitchFamily="18" charset="0"/>
              </a:rPr>
              <a:t>Steve Sisolak</a:t>
            </a:r>
          </a:p>
          <a:p>
            <a:pPr>
              <a:lnSpc>
                <a:spcPct val="100000"/>
              </a:lnSpc>
              <a:spcBef>
                <a:spcPts val="0"/>
              </a:spcBef>
            </a:pPr>
            <a:r>
              <a:rPr lang="en-US" sz="1000" dirty="0">
                <a:latin typeface="Times New Roman" panose="02020603050405020304" pitchFamily="18" charset="0"/>
                <a:cs typeface="Times New Roman" panose="02020603050405020304" pitchFamily="18" charset="0"/>
              </a:rPr>
              <a:t>Governor</a:t>
            </a:r>
          </a:p>
          <a:p>
            <a:pPr>
              <a:lnSpc>
                <a:spcPct val="100000"/>
              </a:lnSpc>
              <a:spcBef>
                <a:spcPts val="0"/>
              </a:spcBef>
            </a:pPr>
            <a:endParaRPr lang="en-US" sz="1000" dirty="0">
              <a:latin typeface="Times New Roman" panose="02020603050405020304" pitchFamily="18" charset="0"/>
              <a:cs typeface="Times New Roman" panose="02020603050405020304" pitchFamily="18" charset="0"/>
            </a:endParaRPr>
          </a:p>
          <a:p>
            <a:pPr>
              <a:lnSpc>
                <a:spcPct val="100000"/>
              </a:lnSpc>
              <a:spcBef>
                <a:spcPts val="0"/>
              </a:spcBef>
            </a:pPr>
            <a:r>
              <a:rPr lang="en-US" sz="1000" dirty="0">
                <a:latin typeface="Times New Roman" panose="02020603050405020304" pitchFamily="18" charset="0"/>
                <a:cs typeface="Times New Roman" panose="02020603050405020304" pitchFamily="18" charset="0"/>
              </a:rPr>
              <a:t>Bradley Crowell</a:t>
            </a:r>
          </a:p>
          <a:p>
            <a:pPr>
              <a:lnSpc>
                <a:spcPct val="100000"/>
              </a:lnSpc>
              <a:spcBef>
                <a:spcPts val="0"/>
              </a:spcBef>
            </a:pPr>
            <a:r>
              <a:rPr lang="en-US" sz="1000" dirty="0">
                <a:latin typeface="Times New Roman" panose="02020603050405020304" pitchFamily="18" charset="0"/>
                <a:cs typeface="Times New Roman" panose="02020603050405020304" pitchFamily="18" charset="0"/>
              </a:rPr>
              <a:t>Director</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205"/>
            <a:ext cx="9115535" cy="1031947"/>
          </a:xfrm>
          <a:prstGeom prst="rect">
            <a:avLst/>
          </a:prstGeom>
        </p:spPr>
      </p:pic>
      <p:sp>
        <p:nvSpPr>
          <p:cNvPr id="8" name="TextBox 7"/>
          <p:cNvSpPr txBox="1"/>
          <p:nvPr/>
        </p:nvSpPr>
        <p:spPr>
          <a:xfrm>
            <a:off x="8919337" y="-658"/>
            <a:ext cx="308230" cy="246221"/>
          </a:xfrm>
          <a:prstGeom prst="rect">
            <a:avLst/>
          </a:prstGeom>
          <a:noFill/>
        </p:spPr>
        <p:txBody>
          <a:bodyPr wrap="square" rtlCol="0">
            <a:spAutoFit/>
          </a:bodyPr>
          <a:lstStyle/>
          <a:p>
            <a:fld id="{11FF6570-8B49-486D-A719-7EC34128AC79}" type="slidenum">
              <a:rPr lang="en-US" sz="1000" smtClean="0"/>
              <a:t>2</a:t>
            </a:fld>
            <a:endParaRPr lang="en-US" sz="1000" dirty="0"/>
          </a:p>
        </p:txBody>
      </p:sp>
      <p:graphicFrame>
        <p:nvGraphicFramePr>
          <p:cNvPr id="2" name="Table 1"/>
          <p:cNvGraphicFramePr>
            <a:graphicFrameLocks noGrp="1"/>
          </p:cNvGraphicFramePr>
          <p:nvPr>
            <p:extLst>
              <p:ext uri="{D42A27DB-BD31-4B8C-83A1-F6EECF244321}">
                <p14:modId xmlns:p14="http://schemas.microsoft.com/office/powerpoint/2010/main" val="710530245"/>
              </p:ext>
            </p:extLst>
          </p:nvPr>
        </p:nvGraphicFramePr>
        <p:xfrm>
          <a:off x="569118" y="1202152"/>
          <a:ext cx="8073436" cy="4859431"/>
        </p:xfrm>
        <a:graphic>
          <a:graphicData uri="http://schemas.openxmlformats.org/drawingml/2006/table">
            <a:tbl>
              <a:tblPr>
                <a:tableStyleId>{5C22544A-7EE6-4342-B048-85BDC9FD1C3A}</a:tableStyleId>
              </a:tblPr>
              <a:tblGrid>
                <a:gridCol w="1448565">
                  <a:extLst>
                    <a:ext uri="{9D8B030D-6E8A-4147-A177-3AD203B41FA5}">
                      <a16:colId xmlns:a16="http://schemas.microsoft.com/office/drawing/2014/main" val="20000"/>
                    </a:ext>
                  </a:extLst>
                </a:gridCol>
                <a:gridCol w="3879723">
                  <a:extLst>
                    <a:ext uri="{9D8B030D-6E8A-4147-A177-3AD203B41FA5}">
                      <a16:colId xmlns:a16="http://schemas.microsoft.com/office/drawing/2014/main" val="20001"/>
                    </a:ext>
                  </a:extLst>
                </a:gridCol>
                <a:gridCol w="759738">
                  <a:extLst>
                    <a:ext uri="{9D8B030D-6E8A-4147-A177-3AD203B41FA5}">
                      <a16:colId xmlns:a16="http://schemas.microsoft.com/office/drawing/2014/main" val="20002"/>
                    </a:ext>
                  </a:extLst>
                </a:gridCol>
                <a:gridCol w="132572">
                  <a:extLst>
                    <a:ext uri="{9D8B030D-6E8A-4147-A177-3AD203B41FA5}">
                      <a16:colId xmlns:a16="http://schemas.microsoft.com/office/drawing/2014/main" val="20003"/>
                    </a:ext>
                  </a:extLst>
                </a:gridCol>
                <a:gridCol w="884421">
                  <a:extLst>
                    <a:ext uri="{9D8B030D-6E8A-4147-A177-3AD203B41FA5}">
                      <a16:colId xmlns:a16="http://schemas.microsoft.com/office/drawing/2014/main" val="20004"/>
                    </a:ext>
                  </a:extLst>
                </a:gridCol>
                <a:gridCol w="968417">
                  <a:extLst>
                    <a:ext uri="{9D8B030D-6E8A-4147-A177-3AD203B41FA5}">
                      <a16:colId xmlns:a16="http://schemas.microsoft.com/office/drawing/2014/main" val="20005"/>
                    </a:ext>
                  </a:extLst>
                </a:gridCol>
              </a:tblGrid>
              <a:tr h="135693">
                <a:tc gridSpan="6">
                  <a:txBody>
                    <a:bodyPr/>
                    <a:lstStyle/>
                    <a:p>
                      <a:pPr algn="ctr" fontAlgn="ctr"/>
                      <a:r>
                        <a:rPr lang="en-US" sz="800" u="none" strike="noStrike" dirty="0">
                          <a:effectLst/>
                        </a:rPr>
                        <a:t>2021 CIP's DCNR (No Statewide Programs)</a:t>
                      </a:r>
                      <a:endParaRPr lang="en-US" sz="800" b="1" i="1" u="none" strike="noStrike" dirty="0">
                        <a:solidFill>
                          <a:srgbClr val="000000"/>
                        </a:solidFill>
                        <a:effectLst/>
                        <a:latin typeface="Calibri" panose="020F0502020204030204" pitchFamily="34" charset="0"/>
                      </a:endParaRPr>
                    </a:p>
                  </a:txBody>
                  <a:tcPr marL="2927" marR="2927" marT="292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2118">
                <a:tc>
                  <a:txBody>
                    <a:bodyPr/>
                    <a:lstStyle/>
                    <a:p>
                      <a:pPr algn="ctr" fontAlgn="ctr"/>
                      <a:r>
                        <a:rPr lang="en-US" sz="800" u="none" strike="noStrike" dirty="0">
                          <a:effectLst/>
                        </a:rPr>
                        <a:t>2021 Project No.</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Project Name</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DIV.</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Dept. Final Rank</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Total Project Costs</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1"/>
                  </a:ext>
                </a:extLst>
              </a:tr>
              <a:tr h="212218">
                <a:tc>
                  <a:txBody>
                    <a:bodyPr/>
                    <a:lstStyle/>
                    <a:p>
                      <a:pPr algn="ctr" rtl="0" fontAlgn="ctr"/>
                      <a:r>
                        <a:rPr lang="en-US" sz="800" b="0" i="0" u="none" strike="noStrike" dirty="0">
                          <a:solidFill>
                            <a:srgbClr val="000000"/>
                          </a:solidFill>
                          <a:effectLst/>
                          <a:latin typeface="Calibri" panose="020F0502020204030204" pitchFamily="34" charset="0"/>
                        </a:rPr>
                        <a:t>21236</a:t>
                      </a:r>
                    </a:p>
                  </a:txBody>
                  <a:tcPr marL="2927" marR="2927" marT="2927" marB="0" anchor="ctr"/>
                </a:tc>
                <a:tc>
                  <a:txBody>
                    <a:bodyPr/>
                    <a:lstStyle/>
                    <a:p>
                      <a:pPr algn="l" fontAlgn="t"/>
                      <a:r>
                        <a:rPr lang="en-US" sz="800" b="0" i="0" u="none" strike="noStrike" dirty="0">
                          <a:solidFill>
                            <a:srgbClr val="000000"/>
                          </a:solidFill>
                          <a:effectLst/>
                          <a:latin typeface="+mn-lt"/>
                        </a:rPr>
                        <a:t>9-Mile Stone House Rehabilitation (Walker River)</a:t>
                      </a:r>
                    </a:p>
                  </a:txBody>
                  <a:tcPr marL="9525" marR="9525" marT="9525"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b="0" i="0" u="none" strike="noStrike" dirty="0">
                          <a:solidFill>
                            <a:schemeClr val="dk1"/>
                          </a:solidFill>
                          <a:effectLst/>
                          <a:latin typeface="+mn-lt"/>
                        </a:rPr>
                        <a:t>1</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rtl="0" fontAlgn="ctr"/>
                      <a:r>
                        <a:rPr lang="en-US" sz="800" u="none" strike="noStrike" dirty="0">
                          <a:effectLst/>
                        </a:rPr>
                        <a:t>$3,737,660.00 </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2"/>
                  </a:ext>
                </a:extLst>
              </a:tr>
              <a:tr h="230674">
                <a:tc>
                  <a:txBody>
                    <a:bodyPr/>
                    <a:lstStyle/>
                    <a:p>
                      <a:pPr algn="ctr" rtl="0" fontAlgn="ctr"/>
                      <a:r>
                        <a:rPr lang="en-US" sz="800" b="0" i="0" u="none" strike="noStrike" dirty="0">
                          <a:solidFill>
                            <a:srgbClr val="000000"/>
                          </a:solidFill>
                          <a:effectLst/>
                          <a:latin typeface="Calibri" panose="020F0502020204030204" pitchFamily="34" charset="0"/>
                        </a:rPr>
                        <a:t>19384</a:t>
                      </a:r>
                    </a:p>
                  </a:txBody>
                  <a:tcPr marL="2927" marR="2927" marT="2927" marB="0" anchor="ctr"/>
                </a:tc>
                <a:tc>
                  <a:txBody>
                    <a:bodyPr/>
                    <a:lstStyle/>
                    <a:p>
                      <a:pPr algn="l" rtl="0" fontAlgn="ctr"/>
                      <a:r>
                        <a:rPr lang="en-US" sz="800" u="none" strike="noStrike" dirty="0">
                          <a:effectLst/>
                        </a:rPr>
                        <a:t>Fort Churchill  Park  Facilities Maintenance &amp; ADA Upgrades</a:t>
                      </a:r>
                    </a:p>
                  </a:txBody>
                  <a:tcPr marL="2927" marR="2927" marT="2927" marB="0" anchor="ctr"/>
                </a:tc>
                <a:tc>
                  <a:txBody>
                    <a:bodyPr/>
                    <a:lstStyle/>
                    <a:p>
                      <a:pPr algn="ctr" fontAlgn="ctr"/>
                      <a:r>
                        <a:rPr lang="en-US" sz="800" u="none" strike="noStrike" dirty="0">
                          <a:effectLst/>
                        </a:rPr>
                        <a:t>Parks</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b="0" i="0" u="none" strike="noStrike" dirty="0">
                          <a:solidFill>
                            <a:schemeClr val="dk1"/>
                          </a:solidFill>
                          <a:effectLst/>
                          <a:latin typeface="+mn-lt"/>
                        </a:rPr>
                        <a:t>2</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rtl="0" fontAlgn="ctr"/>
                      <a:r>
                        <a:rPr lang="en-US" sz="800" u="none" strike="noStrike" dirty="0">
                          <a:effectLst/>
                        </a:rPr>
                        <a:t>$1,239,601.00 </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3"/>
                  </a:ext>
                </a:extLst>
              </a:tr>
              <a:tr h="187423">
                <a:tc>
                  <a:txBody>
                    <a:bodyPr/>
                    <a:lstStyle/>
                    <a:p>
                      <a:pPr algn="ctr" fontAlgn="ctr"/>
                      <a:r>
                        <a:rPr lang="en-US" sz="800" b="0" i="0" u="none" strike="noStrike" dirty="0">
                          <a:solidFill>
                            <a:srgbClr val="000000"/>
                          </a:solidFill>
                          <a:effectLst/>
                          <a:latin typeface="Calibri" panose="020F0502020204030204" pitchFamily="34" charset="0"/>
                        </a:rPr>
                        <a:t>21275</a:t>
                      </a:r>
                    </a:p>
                  </a:txBody>
                  <a:tcPr marL="2927" marR="2927" marT="2927" marB="0" anchor="ctr"/>
                </a:tc>
                <a:tc>
                  <a:txBody>
                    <a:bodyPr/>
                    <a:lstStyle/>
                    <a:p>
                      <a:pPr algn="l" fontAlgn="ctr"/>
                      <a:r>
                        <a:rPr lang="en-US" sz="800" u="none" strike="noStrike" dirty="0">
                          <a:effectLst/>
                        </a:rPr>
                        <a:t>Comfort Stations Replacement at Valley of Fire		</a:t>
                      </a:r>
                    </a:p>
                  </a:txBody>
                  <a:tcPr marL="2927" marR="2927" marT="2927" marB="0" anchor="ctr"/>
                </a:tc>
                <a:tc>
                  <a:txBody>
                    <a:bodyPr/>
                    <a:lstStyle/>
                    <a:p>
                      <a:pPr algn="ctr" fontAlgn="ctr"/>
                      <a:r>
                        <a:rPr lang="en-US" sz="800" u="none" strike="noStrike" dirty="0">
                          <a:effectLst/>
                        </a:rPr>
                        <a:t>Parks</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3</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$816,297.00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4"/>
                  </a:ext>
                </a:extLst>
              </a:tr>
              <a:tr h="194631">
                <a:tc>
                  <a:txBody>
                    <a:bodyPr/>
                    <a:lstStyle/>
                    <a:p>
                      <a:pPr algn="ctr" fontAlgn="ctr"/>
                      <a:r>
                        <a:rPr lang="en-US" sz="800" b="0" i="0" u="none" strike="noStrike" dirty="0">
                          <a:solidFill>
                            <a:schemeClr val="dk1"/>
                          </a:solidFill>
                          <a:effectLst/>
                          <a:latin typeface="+mn-lt"/>
                        </a:rPr>
                        <a:t>21008</a:t>
                      </a:r>
                    </a:p>
                  </a:txBody>
                  <a:tcPr marL="2927" marR="2927" marT="2927" marB="0" anchor="ctr"/>
                </a:tc>
                <a:tc>
                  <a:txBody>
                    <a:bodyPr/>
                    <a:lstStyle/>
                    <a:p>
                      <a:pPr algn="l" fontAlgn="ctr"/>
                      <a:r>
                        <a:rPr lang="en-US" sz="800" b="0" i="0" u="none" strike="noStrike" dirty="0">
                          <a:solidFill>
                            <a:schemeClr val="dk1"/>
                          </a:solidFill>
                          <a:effectLst/>
                          <a:latin typeface="+mn-lt"/>
                        </a:rPr>
                        <a:t>Heavy Equipment Repair Shop and Shop Renovation</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Forestry</a:t>
                      </a: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$5,516,902.00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5"/>
                  </a:ext>
                </a:extLst>
              </a:tr>
              <a:tr h="216964">
                <a:tc>
                  <a:txBody>
                    <a:bodyPr/>
                    <a:lstStyle/>
                    <a:p>
                      <a:pPr algn="ctr" fontAlgn="ctr"/>
                      <a:r>
                        <a:rPr lang="en-US" sz="800" b="0" i="0" u="none" strike="noStrike" dirty="0">
                          <a:solidFill>
                            <a:srgbClr val="000000"/>
                          </a:solidFill>
                          <a:effectLst/>
                          <a:latin typeface="Calibri" panose="020F0502020204030204" pitchFamily="34" charset="0"/>
                        </a:rPr>
                        <a:t>21274</a:t>
                      </a:r>
                    </a:p>
                  </a:txBody>
                  <a:tcPr marL="2927" marR="2927" marT="2927" marB="0" anchor="ctr"/>
                </a:tc>
                <a:tc>
                  <a:txBody>
                    <a:bodyPr/>
                    <a:lstStyle/>
                    <a:p>
                      <a:pPr algn="l" fontAlgn="ctr"/>
                      <a:r>
                        <a:rPr lang="en-US" sz="800" u="none" strike="noStrike" dirty="0">
                          <a:effectLst/>
                        </a:rPr>
                        <a:t>Valley of Fire  Visitor Center Renovations</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5</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$838,314.00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06"/>
                  </a:ext>
                </a:extLst>
              </a:tr>
              <a:tr h="244385">
                <a:tc>
                  <a:txBody>
                    <a:bodyPr/>
                    <a:lstStyle/>
                    <a:p>
                      <a:pPr algn="ctr" rtl="0" fontAlgn="ctr"/>
                      <a:r>
                        <a:rPr lang="en-US" sz="800" b="0" i="0" u="none" strike="noStrike" dirty="0">
                          <a:solidFill>
                            <a:srgbClr val="000000"/>
                          </a:solidFill>
                          <a:effectLst/>
                          <a:latin typeface="Calibri" panose="020F0502020204030204" pitchFamily="34" charset="0"/>
                        </a:rPr>
                        <a:t>19387</a:t>
                      </a:r>
                    </a:p>
                  </a:txBody>
                  <a:tcPr marL="2927" marR="2927" marT="2927" marB="0" anchor="ctr"/>
                </a:tc>
                <a:tc>
                  <a:txBody>
                    <a:bodyPr/>
                    <a:lstStyle/>
                    <a:p>
                      <a:pPr algn="l" rtl="0" fontAlgn="ctr"/>
                      <a:r>
                        <a:rPr lang="en-US" sz="800" b="0" i="0" u="none" strike="noStrike" dirty="0">
                          <a:solidFill>
                            <a:srgbClr val="000000"/>
                          </a:solidFill>
                          <a:effectLst/>
                          <a:latin typeface="Calibri" panose="020F0502020204030204" pitchFamily="34" charset="0"/>
                        </a:rPr>
                        <a:t>Comstock Historic Museum Office Renovations</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SHPO</a:t>
                      </a:r>
                    </a:p>
                  </a:txBody>
                  <a:tcPr marL="2927" marR="2927" marT="2927" marB="0" anchor="ctr"/>
                </a:tc>
                <a:tc>
                  <a:txBody>
                    <a:bodyPr/>
                    <a:lstStyle/>
                    <a:p>
                      <a:pPr algn="ctr" rtl="0"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b="0" i="0" u="none" strike="noStrike" dirty="0">
                          <a:solidFill>
                            <a:srgbClr val="000000"/>
                          </a:solidFill>
                          <a:effectLst/>
                          <a:latin typeface="Calibri" panose="020F0502020204030204" pitchFamily="34" charset="0"/>
                        </a:rPr>
                        <a:t>6</a:t>
                      </a:r>
                    </a:p>
                  </a:txBody>
                  <a:tcPr marL="2927" marR="2927" marT="2927" marB="0" anchor="ctr"/>
                </a:tc>
                <a:tc>
                  <a:txBody>
                    <a:bodyPr/>
                    <a:lstStyle/>
                    <a:p>
                      <a:pPr algn="r" rtl="0" fontAlgn="ctr"/>
                      <a:r>
                        <a:rPr lang="en-US" sz="800" b="0" i="0" u="none" strike="noStrike" dirty="0">
                          <a:solidFill>
                            <a:srgbClr val="000000"/>
                          </a:solidFill>
                          <a:effectLst/>
                          <a:latin typeface="Calibri" panose="020F0502020204030204" pitchFamily="34" charset="0"/>
                        </a:rPr>
                        <a:t>$327,254.00</a:t>
                      </a:r>
                    </a:p>
                  </a:txBody>
                  <a:tcPr marL="2927" marR="2927" marT="2927" marB="0" anchor="ctr"/>
                </a:tc>
                <a:extLst>
                  <a:ext uri="{0D108BD9-81ED-4DB2-BD59-A6C34878D82A}">
                    <a16:rowId xmlns:a16="http://schemas.microsoft.com/office/drawing/2014/main" val="10007"/>
                  </a:ext>
                </a:extLst>
              </a:tr>
              <a:tr h="187423">
                <a:tc>
                  <a:txBody>
                    <a:bodyPr/>
                    <a:lstStyle/>
                    <a:p>
                      <a:pPr algn="ctr" fontAlgn="ctr"/>
                      <a:r>
                        <a:rPr lang="en-US" sz="800" b="0" i="0" u="none" strike="noStrike" dirty="0">
                          <a:solidFill>
                            <a:srgbClr val="000000"/>
                          </a:solidFill>
                          <a:effectLst/>
                          <a:latin typeface="Calibri" panose="020F0502020204030204" pitchFamily="34" charset="0"/>
                        </a:rPr>
                        <a:t>19192</a:t>
                      </a:r>
                    </a:p>
                  </a:txBody>
                  <a:tcPr marL="2927" marR="2927" marT="2927" marB="0" anchor="ctr"/>
                </a:tc>
                <a:tc>
                  <a:txBody>
                    <a:bodyPr/>
                    <a:lstStyle/>
                    <a:p>
                      <a:pPr algn="l" fontAlgn="ctr"/>
                      <a:r>
                        <a:rPr lang="en-US" sz="800" b="0" i="0" u="none" strike="noStrike" dirty="0">
                          <a:solidFill>
                            <a:srgbClr val="000000"/>
                          </a:solidFill>
                          <a:effectLst/>
                          <a:latin typeface="Calibri" panose="020F0502020204030204" pitchFamily="34" charset="0"/>
                        </a:rPr>
                        <a:t>Las Vegas DCNR Multi Agency Building, A/E</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DCNR</a:t>
                      </a: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7</a:t>
                      </a:r>
                    </a:p>
                  </a:txBody>
                  <a:tcPr marL="2927" marR="2927" marT="2927" marB="0" anchor="ctr"/>
                </a:tc>
                <a:tc>
                  <a:txBody>
                    <a:bodyPr/>
                    <a:lstStyle/>
                    <a:p>
                      <a:pPr algn="r" fontAlgn="ctr"/>
                      <a:r>
                        <a:rPr lang="en-US" sz="800" b="0" i="0" u="none" strike="noStrike" dirty="0">
                          <a:solidFill>
                            <a:srgbClr val="000000"/>
                          </a:solidFill>
                          <a:effectLst/>
                          <a:latin typeface="Calibri" panose="020F0502020204030204" pitchFamily="34" charset="0"/>
                        </a:rPr>
                        <a:t>$721,684.00</a:t>
                      </a:r>
                    </a:p>
                  </a:txBody>
                  <a:tcPr marL="2927" marR="2927" marT="2927" marB="0" anchor="ctr"/>
                </a:tc>
                <a:extLst>
                  <a:ext uri="{0D108BD9-81ED-4DB2-BD59-A6C34878D82A}">
                    <a16:rowId xmlns:a16="http://schemas.microsoft.com/office/drawing/2014/main" val="10008"/>
                  </a:ext>
                </a:extLst>
              </a:tr>
              <a:tr h="223466">
                <a:tc>
                  <a:txBody>
                    <a:bodyPr/>
                    <a:lstStyle/>
                    <a:p>
                      <a:pPr algn="ctr" fontAlgn="ctr"/>
                      <a:r>
                        <a:rPr lang="en-US" sz="800" b="0" i="0" u="none" strike="noStrike" dirty="0">
                          <a:solidFill>
                            <a:srgbClr val="000000"/>
                          </a:solidFill>
                          <a:effectLst/>
                          <a:latin typeface="Calibri" panose="020F0502020204030204" pitchFamily="34" charset="0"/>
                        </a:rPr>
                        <a:t>7098</a:t>
                      </a:r>
                    </a:p>
                  </a:txBody>
                  <a:tcPr marL="2927" marR="2927" marT="2927" marB="0" anchor="ctr"/>
                </a:tc>
                <a:tc>
                  <a:txBody>
                    <a:bodyPr/>
                    <a:lstStyle/>
                    <a:p>
                      <a:pPr algn="l" fontAlgn="ctr"/>
                      <a:r>
                        <a:rPr lang="en-US" sz="800" b="0" i="0" u="none" strike="noStrike" dirty="0">
                          <a:solidFill>
                            <a:srgbClr val="000000"/>
                          </a:solidFill>
                          <a:effectLst/>
                          <a:latin typeface="Calibri" panose="020F0502020204030204" pitchFamily="34" charset="0"/>
                        </a:rPr>
                        <a:t>Cathedral Gorge State Park-Safety Improvements Miller Point Overlook</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8</a:t>
                      </a:r>
                    </a:p>
                  </a:txBody>
                  <a:tcPr marL="2927" marR="2927" marT="2927" marB="0" anchor="ctr"/>
                </a:tc>
                <a:tc>
                  <a:txBody>
                    <a:bodyPr/>
                    <a:lstStyle/>
                    <a:p>
                      <a:pPr algn="r" fontAlgn="ctr"/>
                      <a:r>
                        <a:rPr lang="en-US" sz="800" b="0" i="0" u="none" strike="noStrike" dirty="0">
                          <a:solidFill>
                            <a:srgbClr val="000000"/>
                          </a:solidFill>
                          <a:effectLst/>
                          <a:latin typeface="Calibri" panose="020F0502020204030204" pitchFamily="34" charset="0"/>
                        </a:rPr>
                        <a:t>$1,807,241.00</a:t>
                      </a:r>
                    </a:p>
                  </a:txBody>
                  <a:tcPr marL="2927" marR="2927" marT="2927" marB="0" anchor="ctr"/>
                </a:tc>
                <a:extLst>
                  <a:ext uri="{0D108BD9-81ED-4DB2-BD59-A6C34878D82A}">
                    <a16:rowId xmlns:a16="http://schemas.microsoft.com/office/drawing/2014/main" val="10009"/>
                  </a:ext>
                </a:extLst>
              </a:tr>
              <a:tr h="216257">
                <a:tc>
                  <a:txBody>
                    <a:bodyPr/>
                    <a:lstStyle/>
                    <a:p>
                      <a:pPr algn="ctr" fontAlgn="ctr"/>
                      <a:r>
                        <a:rPr lang="en-US" sz="800" b="0" i="0" u="none" strike="noStrike" dirty="0">
                          <a:solidFill>
                            <a:srgbClr val="000000"/>
                          </a:solidFill>
                          <a:effectLst/>
                          <a:latin typeface="Calibri" panose="020F0502020204030204" pitchFamily="34" charset="0"/>
                        </a:rPr>
                        <a:t>21009</a:t>
                      </a:r>
                    </a:p>
                  </a:txBody>
                  <a:tcPr marL="2927" marR="2927" marT="2927" marB="0" anchor="ctr"/>
                </a:tc>
                <a:tc>
                  <a:txBody>
                    <a:bodyPr/>
                    <a:lstStyle/>
                    <a:p>
                      <a:pPr algn="l" fontAlgn="ctr"/>
                      <a:r>
                        <a:rPr lang="en-US" sz="800" u="none" strike="noStrike" dirty="0">
                          <a:effectLst/>
                        </a:rPr>
                        <a:t>Spring Creek  Residence/Fire Station Demolition</a:t>
                      </a: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9</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$275,243.00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0"/>
                  </a:ext>
                </a:extLst>
              </a:tr>
              <a:tr h="194632">
                <a:tc>
                  <a:txBody>
                    <a:bodyPr/>
                    <a:lstStyle/>
                    <a:p>
                      <a:pPr algn="ctr" fontAlgn="ctr"/>
                      <a:r>
                        <a:rPr lang="en-US" sz="800" b="0" i="0" u="none" strike="noStrike" dirty="0">
                          <a:solidFill>
                            <a:srgbClr val="000000"/>
                          </a:solidFill>
                          <a:effectLst/>
                          <a:latin typeface="Calibri" panose="020F0502020204030204" pitchFamily="34" charset="0"/>
                        </a:rPr>
                        <a:t>21224</a:t>
                      </a:r>
                    </a:p>
                  </a:txBody>
                  <a:tcPr marL="2927" marR="2927" marT="2927"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Building Weatherization &amp; Envelope Protection (Phase II)-Spring Mountain Ranch State Park</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10</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$449,578.00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1"/>
                  </a:ext>
                </a:extLst>
              </a:tr>
              <a:tr h="182268">
                <a:tc>
                  <a:txBody>
                    <a:bodyPr/>
                    <a:lstStyle/>
                    <a:p>
                      <a:pPr algn="ctr" fontAlgn="ctr"/>
                      <a:r>
                        <a:rPr lang="en-US" sz="800" u="none" strike="noStrike" dirty="0">
                          <a:effectLst/>
                        </a:rPr>
                        <a:t>7571</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r>
                        <a:rPr lang="en-US" sz="800" u="none" strike="noStrike" dirty="0">
                          <a:effectLst/>
                        </a:rPr>
                        <a:t>Western Region Headquarters Fire Apparatus Bay Addition</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11</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$3,054,667.00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2"/>
                  </a:ext>
                </a:extLst>
              </a:tr>
              <a:tr h="194631">
                <a:tc>
                  <a:txBody>
                    <a:bodyPr/>
                    <a:lstStyle/>
                    <a:p>
                      <a:pPr algn="ctr" fontAlgn="ctr"/>
                      <a:r>
                        <a:rPr lang="en-US" sz="800" u="none" strike="noStrike" dirty="0">
                          <a:effectLst/>
                        </a:rPr>
                        <a:t>7562</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r>
                        <a:rPr lang="en-US" sz="800" u="none" strike="noStrike" dirty="0">
                          <a:effectLst/>
                        </a:rPr>
                        <a:t>Install Emergency Generator-Northern  Region 2 Headquarters</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Forestry</a:t>
                      </a: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12</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$564,505.00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3"/>
                  </a:ext>
                </a:extLst>
              </a:tr>
              <a:tr h="187423">
                <a:tc>
                  <a:txBody>
                    <a:bodyPr/>
                    <a:lstStyle/>
                    <a:p>
                      <a:pPr algn="ctr" fontAlgn="ctr"/>
                      <a:r>
                        <a:rPr lang="en-US" sz="800" b="0" i="0" u="none" strike="noStrike" dirty="0">
                          <a:solidFill>
                            <a:srgbClr val="000000"/>
                          </a:solidFill>
                          <a:effectLst/>
                          <a:latin typeface="Calibri" panose="020F0502020204030204" pitchFamily="34" charset="0"/>
                        </a:rPr>
                        <a:t>21190</a:t>
                      </a:r>
                    </a:p>
                  </a:txBody>
                  <a:tcPr marL="2927" marR="2927" marT="2927" marB="0" anchor="ctr"/>
                </a:tc>
                <a:tc>
                  <a:txBody>
                    <a:bodyPr/>
                    <a:lstStyle/>
                    <a:p>
                      <a:pPr algn="l" fontAlgn="ctr"/>
                      <a:r>
                        <a:rPr lang="en-US" sz="800" u="none" strike="noStrike" dirty="0">
                          <a:effectLst/>
                        </a:rPr>
                        <a:t>Wild Horse State Park-Restroom Replacement and Shower Facility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Parks</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chemeClr val="dk1"/>
                          </a:solidFill>
                          <a:effectLst/>
                          <a:latin typeface="+mn-lt"/>
                        </a:rPr>
                        <a:t>13</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$1,429,474.00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4"/>
                  </a:ext>
                </a:extLst>
              </a:tr>
              <a:tr h="252301">
                <a:tc>
                  <a:txBody>
                    <a:bodyPr/>
                    <a:lstStyle/>
                    <a:p>
                      <a:pPr algn="ctr" fontAlgn="ctr"/>
                      <a:r>
                        <a:rPr lang="en-US" sz="800" u="none" strike="noStrike" dirty="0">
                          <a:effectLst/>
                        </a:rPr>
                        <a:t>21192</a:t>
                      </a:r>
                    </a:p>
                  </a:txBody>
                  <a:tcPr marL="2927" marR="2927" marT="2927" marB="0" anchor="ctr"/>
                </a:tc>
                <a:tc>
                  <a:txBody>
                    <a:bodyPr/>
                    <a:lstStyle/>
                    <a:p>
                      <a:pPr algn="l" fontAlgn="ctr"/>
                      <a:r>
                        <a:rPr lang="en-US" sz="800" u="none" strike="noStrike" dirty="0">
                          <a:effectLst/>
                        </a:rPr>
                        <a:t>Day-use Restroom Replacement-Wildhorse State Park</a:t>
                      </a:r>
                    </a:p>
                  </a:txBody>
                  <a:tcPr marL="2927" marR="2927" marT="2927" marB="0" anchor="ctr"/>
                </a:tc>
                <a:tc>
                  <a:txBody>
                    <a:bodyPr/>
                    <a:lstStyle/>
                    <a:p>
                      <a:pPr algn="ctr" fontAlgn="ctr"/>
                      <a:r>
                        <a:rPr lang="en-US" sz="800" u="none" strike="noStrike" dirty="0">
                          <a:effectLst/>
                        </a:rPr>
                        <a:t>Parks</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14</a:t>
                      </a:r>
                    </a:p>
                  </a:txBody>
                  <a:tcPr marL="2927" marR="2927" marT="2927" marB="0" anchor="ctr"/>
                </a:tc>
                <a:tc>
                  <a:txBody>
                    <a:bodyPr/>
                    <a:lstStyle/>
                    <a:p>
                      <a:pPr algn="r" fontAlgn="ctr"/>
                      <a:r>
                        <a:rPr lang="en-US" sz="800" u="none" strike="noStrike" dirty="0">
                          <a:effectLst/>
                        </a:rPr>
                        <a:t>$538,224.00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6"/>
                  </a:ext>
                </a:extLst>
              </a:tr>
              <a:tr h="187423">
                <a:tc>
                  <a:txBody>
                    <a:bodyPr/>
                    <a:lstStyle/>
                    <a:p>
                      <a:pPr algn="ctr" fontAlgn="ctr"/>
                      <a:r>
                        <a:rPr lang="en-US" sz="800" b="0" i="0" u="none" strike="noStrike" dirty="0">
                          <a:solidFill>
                            <a:srgbClr val="000000"/>
                          </a:solidFill>
                          <a:effectLst/>
                          <a:latin typeface="Calibri" panose="020F0502020204030204" pitchFamily="34" charset="0"/>
                        </a:rPr>
                        <a:t>21222</a:t>
                      </a:r>
                    </a:p>
                  </a:txBody>
                  <a:tcPr marL="2927" marR="2927" marT="2927" marB="0" anchor="ctr"/>
                </a:tc>
                <a:tc>
                  <a:txBody>
                    <a:bodyPr/>
                    <a:lstStyle/>
                    <a:p>
                      <a:pPr algn="l" fontAlgn="ctr"/>
                      <a:r>
                        <a:rPr lang="en-US" sz="800" u="none" strike="noStrike" dirty="0">
                          <a:effectLst/>
                        </a:rPr>
                        <a:t>Erosion Protection - Rye Patch State Recreation Area</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15</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$1,306,811.00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7"/>
                  </a:ext>
                </a:extLst>
              </a:tr>
              <a:tr h="173006">
                <a:tc>
                  <a:txBody>
                    <a:bodyPr/>
                    <a:lstStyle/>
                    <a:p>
                      <a:pPr algn="ctr" fontAlgn="ctr"/>
                      <a:r>
                        <a:rPr lang="en-US" sz="800" u="none" strike="noStrike" dirty="0">
                          <a:effectLst/>
                        </a:rPr>
                        <a:t>7544</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r>
                        <a:rPr lang="en-US" sz="800" u="none" strike="noStrike" dirty="0">
                          <a:effectLst/>
                        </a:rPr>
                        <a:t>Wash Bay Addition and Saw and Paint Shop Upgrades Washoe Valley</a:t>
                      </a: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16</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$1,006,256.00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8"/>
                  </a:ext>
                </a:extLst>
              </a:tr>
              <a:tr h="198739">
                <a:tc>
                  <a:txBody>
                    <a:bodyPr/>
                    <a:lstStyle/>
                    <a:p>
                      <a:pPr algn="ctr" fontAlgn="ctr"/>
                      <a:r>
                        <a:rPr lang="en-US" sz="800" u="none" strike="noStrike" dirty="0">
                          <a:effectLst/>
                        </a:rPr>
                        <a:t>7572</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r>
                        <a:rPr lang="en-US" sz="800" b="0" i="0" u="none" strike="noStrike" dirty="0">
                          <a:solidFill>
                            <a:srgbClr val="000000"/>
                          </a:solidFill>
                          <a:effectLst/>
                          <a:latin typeface="Calibri" panose="020F0502020204030204" pitchFamily="34" charset="0"/>
                        </a:rPr>
                        <a:t>Security Upgrades Ely Industrial Shop</a:t>
                      </a: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$400,448.00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19"/>
                  </a:ext>
                </a:extLst>
              </a:tr>
              <a:tr h="197732">
                <a:tc>
                  <a:txBody>
                    <a:bodyPr/>
                    <a:lstStyle/>
                    <a:p>
                      <a:pPr algn="ctr" fontAlgn="ctr"/>
                      <a:r>
                        <a:rPr lang="en-US" sz="800" u="none" strike="noStrike" dirty="0">
                          <a:effectLst/>
                        </a:rPr>
                        <a:t>7574</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r>
                        <a:rPr lang="en-US" sz="800" u="none" strike="noStrike" dirty="0">
                          <a:effectLst/>
                        </a:rPr>
                        <a:t>Stewart CC Office Space Addition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$1,350,741.00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20"/>
                  </a:ext>
                </a:extLst>
              </a:tr>
              <a:tr h="194632">
                <a:tc>
                  <a:txBody>
                    <a:bodyPr/>
                    <a:lstStyle/>
                    <a:p>
                      <a:pPr algn="ctr" rtl="0" fontAlgn="ctr"/>
                      <a:r>
                        <a:rPr lang="en-US" sz="800" u="none" strike="noStrike" dirty="0">
                          <a:effectLst/>
                        </a:rPr>
                        <a:t>7529</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rtl="0" fontAlgn="ctr"/>
                      <a:r>
                        <a:rPr lang="en-US" sz="800" u="none" strike="noStrike" dirty="0">
                          <a:effectLst/>
                        </a:rPr>
                        <a:t>Ely Industrial Shop Replacement</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Forestry</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rtl="0" fontAlgn="ctr"/>
                      <a:r>
                        <a:rPr lang="en-US" sz="800" b="0" i="0" u="none" strike="noStrike" dirty="0">
                          <a:solidFill>
                            <a:schemeClr val="dk1"/>
                          </a:solidFill>
                          <a:effectLst/>
                          <a:latin typeface="+mn-lt"/>
                        </a:rPr>
                        <a:t>19</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rtl="0" fontAlgn="ctr"/>
                      <a:r>
                        <a:rPr lang="en-US" sz="800" u="none" strike="noStrike" dirty="0">
                          <a:effectLst/>
                        </a:rPr>
                        <a:t>$3,044,789.00 </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21"/>
                  </a:ext>
                </a:extLst>
              </a:tr>
              <a:tr h="230674">
                <a:tc>
                  <a:txBody>
                    <a:bodyPr/>
                    <a:lstStyle/>
                    <a:p>
                      <a:pPr algn="ctr" fontAlgn="ctr"/>
                      <a:r>
                        <a:rPr lang="en-US" sz="800" b="0" i="0" u="none" strike="noStrike" dirty="0">
                          <a:solidFill>
                            <a:srgbClr val="000000"/>
                          </a:solidFill>
                          <a:effectLst/>
                          <a:latin typeface="Calibri" panose="020F0502020204030204" pitchFamily="34" charset="0"/>
                        </a:rPr>
                        <a:t>21198</a:t>
                      </a:r>
                    </a:p>
                  </a:txBody>
                  <a:tcPr marL="2927" marR="2927" marT="2927" marB="0" anchor="ctr"/>
                </a:tc>
                <a:tc>
                  <a:txBody>
                    <a:bodyPr/>
                    <a:lstStyle/>
                    <a:p>
                      <a:pPr algn="l" fontAlgn="ctr"/>
                      <a:r>
                        <a:rPr lang="en-US" sz="800" u="none" strike="noStrike" dirty="0">
                          <a:effectLst/>
                        </a:rPr>
                        <a:t>New Office Building Berlin Ichthyosaur State Park</a:t>
                      </a:r>
                    </a:p>
                  </a:txBody>
                  <a:tcPr marL="2927" marR="2927" marT="2927" marB="0" anchor="ctr"/>
                </a:tc>
                <a:tc>
                  <a:txBody>
                    <a:bodyPr/>
                    <a:lstStyle/>
                    <a:p>
                      <a:pPr algn="ctr" fontAlgn="ctr"/>
                      <a:r>
                        <a:rPr lang="en-US" sz="800" u="none" strike="noStrike" dirty="0">
                          <a:effectLst/>
                        </a:rPr>
                        <a:t>Parks</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u="none" strike="noStrike" dirty="0">
                          <a:effectLst/>
                        </a:rPr>
                        <a:t>$1,261,817.00</a:t>
                      </a: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22"/>
                  </a:ext>
                </a:extLst>
              </a:tr>
              <a:tr h="194631">
                <a:tc>
                  <a:txBody>
                    <a:bodyPr/>
                    <a:lstStyle/>
                    <a:p>
                      <a:pPr algn="ctr" fontAlgn="ctr"/>
                      <a:r>
                        <a:rPr lang="en-US" sz="800" b="0" i="0" u="none" strike="noStrike" dirty="0">
                          <a:solidFill>
                            <a:srgbClr val="000000"/>
                          </a:solidFill>
                          <a:effectLst/>
                          <a:latin typeface="Calibri" panose="020F0502020204030204" pitchFamily="34" charset="0"/>
                        </a:rPr>
                        <a:t>21176</a:t>
                      </a:r>
                    </a:p>
                  </a:txBody>
                  <a:tcPr marL="2927" marR="2927" marT="2927" marB="0" anchor="ctr"/>
                </a:tc>
                <a:tc>
                  <a:txBody>
                    <a:bodyPr/>
                    <a:lstStyle/>
                    <a:p>
                      <a:pPr algn="l" fontAlgn="ctr"/>
                      <a:r>
                        <a:rPr lang="en-US" sz="800" b="0" i="0" u="none" strike="noStrike" dirty="0">
                          <a:solidFill>
                            <a:srgbClr val="000000"/>
                          </a:solidFill>
                          <a:effectLst/>
                          <a:latin typeface="Calibri" panose="020F0502020204030204" pitchFamily="34" charset="0"/>
                        </a:rPr>
                        <a:t>Boat Dock Replacement Spring Valley State Park</a:t>
                      </a: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Parks</a:t>
                      </a: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0" i="0" u="none" strike="noStrike" dirty="0">
                          <a:solidFill>
                            <a:srgbClr val="000000"/>
                          </a:solidFill>
                          <a:effectLst/>
                          <a:latin typeface="Calibri" panose="020F0502020204030204" pitchFamily="34" charset="0"/>
                        </a:rPr>
                        <a:t>21</a:t>
                      </a:r>
                    </a:p>
                  </a:txBody>
                  <a:tcPr marL="2927" marR="2927" marT="2927" marB="0" anchor="ctr"/>
                </a:tc>
                <a:tc>
                  <a:txBody>
                    <a:bodyPr/>
                    <a:lstStyle/>
                    <a:p>
                      <a:pPr algn="r" fontAlgn="ctr"/>
                      <a:r>
                        <a:rPr lang="en-US" sz="800" b="0" i="0" u="none" strike="noStrike" dirty="0">
                          <a:solidFill>
                            <a:srgbClr val="000000"/>
                          </a:solidFill>
                          <a:effectLst/>
                          <a:latin typeface="Calibri" panose="020F0502020204030204" pitchFamily="34" charset="0"/>
                        </a:rPr>
                        <a:t>$775,650.00</a:t>
                      </a:r>
                    </a:p>
                  </a:txBody>
                  <a:tcPr marL="2927" marR="2927" marT="2927" marB="0" anchor="ctr"/>
                </a:tc>
                <a:extLst>
                  <a:ext uri="{0D108BD9-81ED-4DB2-BD59-A6C34878D82A}">
                    <a16:rowId xmlns:a16="http://schemas.microsoft.com/office/drawing/2014/main" val="10023"/>
                  </a:ext>
                </a:extLst>
              </a:tr>
              <a:tr h="137969">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endParaRPr lang="en-US" sz="800" b="0"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25"/>
                  </a:ext>
                </a:extLst>
              </a:tr>
              <a:tr h="142118">
                <a:tc>
                  <a:txBody>
                    <a:bodyPr/>
                    <a:lstStyle/>
                    <a:p>
                      <a:pPr algn="l" fontAlgn="b"/>
                      <a:endParaRPr lang="en-US" sz="800" b="0" i="0" u="none" strike="noStrike" dirty="0">
                        <a:solidFill>
                          <a:srgbClr val="000000"/>
                        </a:solidFill>
                        <a:effectLst/>
                        <a:latin typeface="Calibri" panose="020F0502020204030204" pitchFamily="34" charset="0"/>
                      </a:endParaRPr>
                    </a:p>
                  </a:txBody>
                  <a:tcPr marL="2927" marR="2927" marT="2927"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2927" marR="2927" marT="2927"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2927" marR="2927" marT="2927" marB="0" anchor="b"/>
                </a:tc>
                <a:tc>
                  <a:txBody>
                    <a:bodyPr/>
                    <a:lstStyle/>
                    <a:p>
                      <a:pPr algn="ctr" fontAlgn="ct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927" marR="2927" marT="2927" marB="0" anchor="ctr"/>
                </a:tc>
                <a:tc>
                  <a:txBody>
                    <a:bodyPr/>
                    <a:lstStyle/>
                    <a:p>
                      <a:pPr algn="r" fontAlgn="ctr"/>
                      <a:r>
                        <a:rPr lang="en-US" sz="800" b="1" u="none" strike="noStrike" dirty="0">
                          <a:effectLst/>
                        </a:rPr>
                        <a:t>TOTAL:</a:t>
                      </a:r>
                      <a:endParaRPr lang="en-US" sz="800" b="1" i="0" u="none" strike="noStrike" dirty="0">
                        <a:solidFill>
                          <a:srgbClr val="000000"/>
                        </a:solidFill>
                        <a:effectLst/>
                        <a:latin typeface="Calibri" panose="020F0502020204030204" pitchFamily="34" charset="0"/>
                      </a:endParaRPr>
                    </a:p>
                  </a:txBody>
                  <a:tcPr marL="2927" marR="2927" marT="2927" marB="0" anchor="ctr"/>
                </a:tc>
                <a:tc>
                  <a:txBody>
                    <a:bodyPr/>
                    <a:lstStyle/>
                    <a:p>
                      <a:pPr algn="ctr" fontAlgn="ctr"/>
                      <a:r>
                        <a:rPr lang="en-US" sz="800" b="1" u="none" strike="noStrike" dirty="0">
                          <a:effectLst/>
                        </a:rPr>
                        <a:t>$30,463,156.00 </a:t>
                      </a:r>
                      <a:endParaRPr lang="en-US" sz="800" b="1" i="0" u="none" strike="noStrike" dirty="0">
                        <a:solidFill>
                          <a:srgbClr val="000000"/>
                        </a:solidFill>
                        <a:effectLst/>
                        <a:latin typeface="Calibri" panose="020F0502020204030204" pitchFamily="34" charset="0"/>
                      </a:endParaRPr>
                    </a:p>
                  </a:txBody>
                  <a:tcPr marL="2927" marR="2927" marT="2927" marB="0" anchor="ctr"/>
                </a:tc>
                <a:extLst>
                  <a:ext uri="{0D108BD9-81ED-4DB2-BD59-A6C34878D82A}">
                    <a16:rowId xmlns:a16="http://schemas.microsoft.com/office/drawing/2014/main" val="10026"/>
                  </a:ext>
                </a:extLst>
              </a:tr>
            </a:tbl>
          </a:graphicData>
        </a:graphic>
      </p:graphicFrame>
      <p:pic>
        <p:nvPicPr>
          <p:cNvPr id="6" name="Picture 5" descr="Website">
            <a:hlinkClick r:id="rId3"/>
            <a:extLst>
              <a:ext uri="{FF2B5EF4-FFF2-40B4-BE49-F238E27FC236}">
                <a16:creationId xmlns:a16="http://schemas.microsoft.com/office/drawing/2014/main" id="{46B6A8CD-B205-4F69-A530-E52BE365B38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7228" y="6203445"/>
            <a:ext cx="1650785" cy="415083"/>
          </a:xfrm>
          <a:prstGeom prst="rect">
            <a:avLst/>
          </a:prstGeom>
          <a:noFill/>
        </p:spPr>
      </p:pic>
      <p:pic>
        <p:nvPicPr>
          <p:cNvPr id="7" name="Picture 6">
            <a:extLst>
              <a:ext uri="{FF2B5EF4-FFF2-40B4-BE49-F238E27FC236}">
                <a16:creationId xmlns:a16="http://schemas.microsoft.com/office/drawing/2014/main" id="{5A4C4D43-1B42-4624-8872-59D4C1423B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872" y="6150791"/>
            <a:ext cx="470424" cy="620846"/>
          </a:xfrm>
          <a:prstGeom prst="rect">
            <a:avLst/>
          </a:prstGeom>
        </p:spPr>
      </p:pic>
      <p:pic>
        <p:nvPicPr>
          <p:cNvPr id="9" name="Picture 8">
            <a:extLst>
              <a:ext uri="{FF2B5EF4-FFF2-40B4-BE49-F238E27FC236}">
                <a16:creationId xmlns:a16="http://schemas.microsoft.com/office/drawing/2014/main" id="{452DC5D7-3DF2-4BFC-9CEE-51E5AB55F2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765" y="6150791"/>
            <a:ext cx="545743" cy="541907"/>
          </a:xfrm>
          <a:prstGeom prst="rect">
            <a:avLst/>
          </a:prstGeom>
        </p:spPr>
      </p:pic>
      <p:pic>
        <p:nvPicPr>
          <p:cNvPr id="10" name="Picture 9">
            <a:extLst>
              <a:ext uri="{FF2B5EF4-FFF2-40B4-BE49-F238E27FC236}">
                <a16:creationId xmlns:a16="http://schemas.microsoft.com/office/drawing/2014/main" id="{C7732B2F-2B65-4845-A9AB-B72F2906C4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9349" y="6210007"/>
            <a:ext cx="2303793" cy="408521"/>
          </a:xfrm>
          <a:prstGeom prst="rect">
            <a:avLst/>
          </a:prstGeom>
        </p:spPr>
      </p:pic>
    </p:spTree>
    <p:extLst>
      <p:ext uri="{BB962C8B-B14F-4D97-AF65-F5344CB8AC3E}">
        <p14:creationId xmlns:p14="http://schemas.microsoft.com/office/powerpoint/2010/main" val="274720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4" y="289068"/>
            <a:ext cx="8842291" cy="480131"/>
          </a:xfrm>
        </p:spPr>
        <p:txBody>
          <a:bodyPr>
            <a:spAutoFit/>
          </a:bodyPr>
          <a:lstStyle/>
          <a:p>
            <a:pPr algn="ctr"/>
            <a:r>
              <a:rPr lang="en-US" sz="2800" dirty="0">
                <a:latin typeface="Times New Roman" panose="02020603050405020304" pitchFamily="18" charset="0"/>
                <a:cs typeface="Times New Roman" panose="02020603050405020304" pitchFamily="18" charset="0"/>
              </a:rPr>
              <a:t>9-Mile Stone House Rehabilitation (Walker River) (21236) </a:t>
            </a:r>
          </a:p>
        </p:txBody>
      </p:sp>
      <p:sp>
        <p:nvSpPr>
          <p:cNvPr id="10" name="Rectangle 9"/>
          <p:cNvSpPr/>
          <p:nvPr/>
        </p:nvSpPr>
        <p:spPr>
          <a:xfrm>
            <a:off x="133774" y="1063877"/>
            <a:ext cx="8842291" cy="523220"/>
          </a:xfrm>
          <a:prstGeom prst="rect">
            <a:avLst/>
          </a:prstGeom>
          <a:solidFill>
            <a:schemeClr val="accent6">
              <a:lumMod val="60000"/>
              <a:lumOff val="40000"/>
            </a:schemeClr>
          </a:solidFill>
          <a:ln w="6350">
            <a:solidFill>
              <a:schemeClr val="tx1"/>
            </a:solidFill>
          </a:ln>
        </p:spPr>
        <p:txBody>
          <a:bodyPr wrap="square">
            <a:spAutoFit/>
          </a:bodyPr>
          <a:lstStyle/>
          <a:p>
            <a:pPr algn="just"/>
            <a:r>
              <a:rPr lang="en-US" sz="1400" dirty="0"/>
              <a:t>This project will rehabilitate, restore, and seismically strengthen the 9 Mile Ranch Stone House at Walker River State Recreation Area.</a:t>
            </a:r>
            <a:endParaRPr lang="en-US" sz="1400" dirty="0">
              <a:solidFill>
                <a:prstClr val="black"/>
              </a:solidFill>
            </a:endParaRPr>
          </a:p>
        </p:txBody>
      </p:sp>
      <p:sp>
        <p:nvSpPr>
          <p:cNvPr id="11" name="TextBox 10"/>
          <p:cNvSpPr txBox="1"/>
          <p:nvPr/>
        </p:nvSpPr>
        <p:spPr>
          <a:xfrm>
            <a:off x="133774" y="1576412"/>
            <a:ext cx="8842291" cy="2376292"/>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lgn="just">
              <a:buFont typeface="Arial" panose="020B0604020202020204" pitchFamily="34" charset="0"/>
              <a:buChar char="•"/>
            </a:pPr>
            <a:r>
              <a:rPr lang="en-US" sz="1000" dirty="0"/>
              <a:t>This project will rehabilitate, restore, and seismically strengthen the 9 Mile Ranch Stone House at Walker River State Recreation Area. This project is needed to support the mission of Nevada State Parks at the Walker River State Recreation Area. </a:t>
            </a: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PROJECT BACKGROUND INFORMATION:</a:t>
            </a:r>
          </a:p>
          <a:p>
            <a:pPr marL="171450" indent="-171450" algn="just">
              <a:buFont typeface="Arial" panose="020B0604020202020204" pitchFamily="34" charset="0"/>
              <a:buChar char="•"/>
            </a:pPr>
            <a:r>
              <a:rPr lang="en-US" sz="1000" dirty="0"/>
              <a:t>The structure was</a:t>
            </a:r>
            <a:r>
              <a:rPr lang="en-US" sz="1000" dirty="0">
                <a:solidFill>
                  <a:srgbClr val="C00000"/>
                </a:solidFill>
              </a:rPr>
              <a:t> </a:t>
            </a:r>
            <a:r>
              <a:rPr lang="en-US" sz="1000" dirty="0"/>
              <a:t>damaged by an earthquake in December 2016  and the State took ownership of it in July 2017.  Programming, structural, and historical assessments were completed by H+K Architects, Nevada State Parks, and State Public Works in 2018 via project number 18-A005.</a:t>
            </a:r>
          </a:p>
          <a:p>
            <a:pPr marL="171450" indent="-171450" algn="just">
              <a:buFont typeface="Arial" panose="020B0604020202020204" pitchFamily="34" charset="0"/>
              <a:buChar char="•"/>
            </a:pPr>
            <a:r>
              <a:rPr lang="en-US" sz="1000" dirty="0">
                <a:solidFill>
                  <a:prstClr val="black"/>
                </a:solidFill>
              </a:rPr>
              <a:t>The SHPO also hired a Historical Architect to evaluate the structure. This report was submitted to the SHPO in April 2019. </a:t>
            </a:r>
          </a:p>
          <a:p>
            <a:pPr marL="171450" indent="-171450" algn="just">
              <a:buFont typeface="Arial" panose="020B0604020202020204" pitchFamily="34" charset="0"/>
              <a:buChar char="•"/>
            </a:pPr>
            <a:endParaRPr lang="en-US" sz="1000" dirty="0">
              <a:solidFill>
                <a:prstClr val="black"/>
              </a:solidFill>
            </a:endParaRPr>
          </a:p>
          <a:p>
            <a:pPr algn="just"/>
            <a:endParaRPr lang="en-US" sz="1000" dirty="0">
              <a:solidFill>
                <a:prstClr val="black"/>
              </a:solidFill>
            </a:endParaRPr>
          </a:p>
          <a:p>
            <a:pPr algn="just"/>
            <a:endParaRPr lang="en-US" sz="1000" dirty="0">
              <a:solidFill>
                <a:prstClr val="black"/>
              </a:solidFill>
            </a:endParaRPr>
          </a:p>
          <a:p>
            <a:pPr algn="ctr"/>
            <a:r>
              <a:rPr lang="en-US" sz="1000" b="1" dirty="0">
                <a:solidFill>
                  <a:prstClr val="black"/>
                </a:solidFill>
              </a:rPr>
              <a:t>HEALTH, LIFE SAFETY, AND/OR LEGAL ISSUES</a:t>
            </a:r>
          </a:p>
          <a:p>
            <a:pPr marL="171450" indent="-171450" algn="just">
              <a:buFont typeface="Arial" panose="020B0604020202020204" pitchFamily="34" charset="0"/>
              <a:buChar char="•"/>
            </a:pPr>
            <a:r>
              <a:rPr lang="en-US" sz="1000" dirty="0"/>
              <a:t>The structure is currently unsafe for entrance by the public.</a:t>
            </a:r>
          </a:p>
          <a:p>
            <a:pPr marL="171450" indent="-171450" algn="just">
              <a:buFont typeface="Arial" panose="020B0604020202020204" pitchFamily="34" charset="0"/>
              <a:buChar char="•"/>
            </a:pPr>
            <a:r>
              <a:rPr lang="en-US" sz="1000" dirty="0"/>
              <a:t>Although the structure is currently fenced and signed to discourage entry, those not heeding the warnings could potentially be injured or killed.</a:t>
            </a:r>
            <a:endParaRPr lang="en-US" sz="1000" strike="sngStrike" dirty="0"/>
          </a:p>
          <a:p>
            <a:pPr marL="171450" indent="-171450" algn="just">
              <a:buFont typeface="Arial" panose="020B0604020202020204" pitchFamily="34" charset="0"/>
              <a:buChar char="•"/>
            </a:pPr>
            <a:endParaRPr lang="en-US" sz="1000" dirty="0"/>
          </a:p>
          <a:p>
            <a:pPr algn="ctr"/>
            <a:r>
              <a:rPr lang="en-US" sz="1000" b="1" dirty="0">
                <a:solidFill>
                  <a:prstClr val="black"/>
                </a:solidFill>
              </a:rPr>
              <a:t>RAMIFICATIONS IF NOT APPROVED</a:t>
            </a:r>
          </a:p>
          <a:p>
            <a:pPr marL="171450" indent="-171450" algn="just">
              <a:buFont typeface="Arial" panose="020B0604020202020204" pitchFamily="34" charset="0"/>
              <a:buChar char="•"/>
            </a:pPr>
            <a:r>
              <a:rPr lang="en-US" sz="1000" dirty="0"/>
              <a:t>If these repairs are not made, the structure will remain exposed to the elements causing further deterioration resulting in increased costs to restore it.</a:t>
            </a:r>
          </a:p>
          <a:p>
            <a:pPr marL="171450" indent="-171450" algn="just">
              <a:buFont typeface="Arial" panose="020B0604020202020204" pitchFamily="34" charset="0"/>
              <a:buChar char="•"/>
            </a:pPr>
            <a:r>
              <a:rPr lang="en-US" sz="1000" dirty="0"/>
              <a:t>The building will remain closed and inaccessible to the public which goes against the legislative intent that authorized the purchase. </a:t>
            </a:r>
            <a:endParaRPr lang="en-US" sz="1000" b="1" dirty="0"/>
          </a:p>
          <a:p>
            <a:pPr algn="just"/>
            <a:endParaRPr lang="en-US" sz="1000" b="1"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$3,737,660.00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492" y="3350442"/>
            <a:ext cx="545743" cy="720249"/>
          </a:xfrm>
          <a:prstGeom prst="rect">
            <a:avLst/>
          </a:prstGeom>
        </p:spPr>
      </p:pic>
      <p:sp>
        <p:nvSpPr>
          <p:cNvPr id="34" name="TextBox 33"/>
          <p:cNvSpPr txBox="1"/>
          <p:nvPr/>
        </p:nvSpPr>
        <p:spPr>
          <a:xfrm>
            <a:off x="8843235" y="-658"/>
            <a:ext cx="384332" cy="246221"/>
          </a:xfrm>
          <a:prstGeom prst="rect">
            <a:avLst/>
          </a:prstGeom>
          <a:noFill/>
        </p:spPr>
        <p:txBody>
          <a:bodyPr wrap="square" rtlCol="0">
            <a:spAutoFit/>
          </a:bodyPr>
          <a:lstStyle/>
          <a:p>
            <a:fld id="{F95E1194-AF15-4CF1-8563-9CF71B992572}" type="slidenum">
              <a:rPr lang="en-US" sz="1000" smtClean="0"/>
              <a:t>3</a:t>
            </a:fld>
            <a:endParaRPr lang="en-US" sz="1000" dirty="0"/>
          </a:p>
        </p:txBody>
      </p:sp>
      <p:pic>
        <p:nvPicPr>
          <p:cNvPr id="14" name="Picture 13" descr="A house covered in snow&#10;&#10;Description automatically generated">
            <a:extLst>
              <a:ext uri="{FF2B5EF4-FFF2-40B4-BE49-F238E27FC236}">
                <a16:creationId xmlns:a16="http://schemas.microsoft.com/office/drawing/2014/main" id="{0AEE7BC4-F79B-4439-BC6E-BC2880F4A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4" y="4001634"/>
            <a:ext cx="4224519" cy="2376292"/>
          </a:xfrm>
          <a:prstGeom prst="rect">
            <a:avLst/>
          </a:prstGeom>
        </p:spPr>
      </p:pic>
      <p:pic>
        <p:nvPicPr>
          <p:cNvPr id="5" name="Picture 4" descr="A house covered in snow&#10;&#10;Description automatically generated">
            <a:extLst>
              <a:ext uri="{FF2B5EF4-FFF2-40B4-BE49-F238E27FC236}">
                <a16:creationId xmlns:a16="http://schemas.microsoft.com/office/drawing/2014/main" id="{B93DBF99-9BB4-4AE4-9BE9-F9B4033C9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7750" y="4070691"/>
            <a:ext cx="4077110" cy="2376292"/>
          </a:xfrm>
          <a:prstGeom prst="rect">
            <a:avLst/>
          </a:prstGeom>
        </p:spPr>
      </p:pic>
      <p:pic>
        <p:nvPicPr>
          <p:cNvPr id="7" name="Picture 6" descr="A close up of an old building&#10;&#10;Description automatically generated">
            <a:extLst>
              <a:ext uri="{FF2B5EF4-FFF2-40B4-BE49-F238E27FC236}">
                <a16:creationId xmlns:a16="http://schemas.microsoft.com/office/drawing/2014/main" id="{322E96A5-6362-4F74-9F70-EBB10EAA49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8886" y="3966056"/>
            <a:ext cx="1604348" cy="2852174"/>
          </a:xfrm>
          <a:prstGeom prst="rect">
            <a:avLst/>
          </a:prstGeom>
        </p:spPr>
      </p:pic>
    </p:spTree>
    <p:extLst>
      <p:ext uri="{BB962C8B-B14F-4D97-AF65-F5344CB8AC3E}">
        <p14:creationId xmlns:p14="http://schemas.microsoft.com/office/powerpoint/2010/main" val="37264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1" y="0"/>
            <a:ext cx="8842291" cy="1034129"/>
          </a:xfrm>
        </p:spPr>
        <p:txBody>
          <a:bodyPr>
            <a:spAutoFit/>
          </a:bodyPr>
          <a:lstStyle/>
          <a:p>
            <a:pPr algn="ctr"/>
            <a:r>
              <a:rPr lang="en-US" sz="3400" dirty="0">
                <a:latin typeface="Times New Roman" panose="02020603050405020304" pitchFamily="18" charset="0"/>
                <a:cs typeface="Times New Roman" panose="02020603050405020304" pitchFamily="18" charset="0"/>
              </a:rPr>
              <a:t>Park Facility Maintenance &amp; ADA Upgrades at the Fort Churchill State Historic Park (19384)</a:t>
            </a:r>
          </a:p>
        </p:txBody>
      </p:sp>
      <p:sp>
        <p:nvSpPr>
          <p:cNvPr id="10" name="Rectangle 9"/>
          <p:cNvSpPr/>
          <p:nvPr/>
        </p:nvSpPr>
        <p:spPr>
          <a:xfrm>
            <a:off x="133769" y="1005526"/>
            <a:ext cx="8842291" cy="738664"/>
          </a:xfrm>
          <a:prstGeom prst="rect">
            <a:avLst/>
          </a:prstGeom>
          <a:solidFill>
            <a:schemeClr val="accent6">
              <a:lumMod val="60000"/>
              <a:lumOff val="40000"/>
            </a:schemeClr>
          </a:solidFill>
          <a:ln w="6350">
            <a:solidFill>
              <a:schemeClr val="tx1"/>
            </a:solidFill>
          </a:ln>
        </p:spPr>
        <p:txBody>
          <a:bodyPr wrap="square">
            <a:spAutoFit/>
          </a:bodyPr>
          <a:lstStyle/>
          <a:p>
            <a:pPr algn="just"/>
            <a:r>
              <a:rPr lang="en-US" sz="1400" dirty="0"/>
              <a:t>Provide updates to the building's electrical, mechanical, and plumbing systems as well as upgrades to the restrooms and site for ADA code  compliance at the Fort Churchill State Park Museum/Visitor Center, Shop/Office, and Shop/Public Restroom Buildings.</a:t>
            </a:r>
            <a:endParaRPr lang="en-US" sz="1400" dirty="0">
              <a:solidFill>
                <a:prstClr val="black"/>
              </a:solidFill>
            </a:endParaRPr>
          </a:p>
        </p:txBody>
      </p:sp>
      <p:sp>
        <p:nvSpPr>
          <p:cNvPr id="11" name="TextBox 10"/>
          <p:cNvSpPr txBox="1"/>
          <p:nvPr/>
        </p:nvSpPr>
        <p:spPr>
          <a:xfrm>
            <a:off x="133770" y="1715587"/>
            <a:ext cx="8842291" cy="2220236"/>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lgn="just">
              <a:buFont typeface="Arial" panose="020B0604020202020204" pitchFamily="34" charset="0"/>
              <a:buChar char="•"/>
            </a:pPr>
            <a:r>
              <a:rPr lang="en-US" sz="1000" dirty="0"/>
              <a:t>This project will replace electrical and mechanical system that have reached the end of their useful life. Replace failing plumbing fixtures with high efficiency units to conserve water. Bring Restrooms and walkways into ADA compliance.</a:t>
            </a: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PROJECT BACKGROUND INFORMATION:</a:t>
            </a:r>
          </a:p>
          <a:p>
            <a:pPr marL="171450" indent="-171450" algn="just">
              <a:buFont typeface="Arial" panose="020B0604020202020204" pitchFamily="34" charset="0"/>
              <a:buChar char="•"/>
            </a:pPr>
            <a:r>
              <a:rPr lang="en-US" sz="1000" dirty="0"/>
              <a:t>The existing facilities were constructed between the 1930’s and the 1990's.  </a:t>
            </a:r>
          </a:p>
          <a:p>
            <a:pPr marL="171450" indent="-171450" algn="just">
              <a:buFont typeface="Arial" panose="020B0604020202020204" pitchFamily="34" charset="0"/>
              <a:buChar char="•"/>
            </a:pPr>
            <a:r>
              <a:rPr lang="en-US" sz="1000" dirty="0"/>
              <a:t>Ever evolving ADA laws have placed the majority of the facilities out of compliance. Some facilities can be retrofitted, while others are not capable of being retrofitted to meet current ADA standards and must be replaced.</a:t>
            </a:r>
          </a:p>
          <a:p>
            <a:pPr marL="171450" indent="-171450" algn="just">
              <a:buFont typeface="Arial" panose="020B0604020202020204" pitchFamily="34" charset="0"/>
              <a:buChar char="•"/>
            </a:pPr>
            <a:r>
              <a:rPr lang="en-US" sz="1000" dirty="0"/>
              <a:t>This is a continuation of SPWD project #19-M53 which provided design through construction drawings.</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algn="ctr"/>
            <a:r>
              <a:rPr lang="en-US" sz="1000" b="1" dirty="0"/>
              <a:t>HEALTH, LIFE SAFETY, AND/OR LEGAL ISSUES</a:t>
            </a:r>
          </a:p>
          <a:p>
            <a:pPr marL="171450" indent="-171450" algn="just">
              <a:buFont typeface="Arial" panose="020B0604020202020204" pitchFamily="34" charset="0"/>
              <a:buChar char="•"/>
            </a:pPr>
            <a:r>
              <a:rPr lang="en-US" sz="1000" dirty="0"/>
              <a:t>Outdated electrical, mechanical and plumbing. Museum electrical are ungrounded outlets. ADA compliance throughout.</a:t>
            </a:r>
          </a:p>
          <a:p>
            <a:pPr algn="ctr"/>
            <a:r>
              <a:rPr lang="en-US" sz="1000" b="1" dirty="0"/>
              <a:t>RAMIFICATIONS IF NOT APPROVED</a:t>
            </a:r>
          </a:p>
          <a:p>
            <a:pPr marL="171450" indent="-171450" algn="just">
              <a:buFont typeface="Arial" panose="020B0604020202020204" pitchFamily="34" charset="0"/>
              <a:buChar char="•"/>
            </a:pPr>
            <a:r>
              <a:rPr lang="en-US" sz="1000" dirty="0"/>
              <a:t>If this project is not approved, the facilities will remain out of compliance and potentially unsafe for visitors and staff.</a:t>
            </a:r>
          </a:p>
          <a:p>
            <a:pPr marL="171450" indent="-171450" algn="just">
              <a:buFont typeface="Arial" panose="020B0604020202020204" pitchFamily="34" charset="0"/>
              <a:buChar char="•"/>
            </a:pPr>
            <a:r>
              <a:rPr lang="en-US" sz="1000" dirty="0">
                <a:solidFill>
                  <a:prstClr val="black"/>
                </a:solidFill>
              </a:rPr>
              <a:t>Should a complaint be submitted to the DOJ, the State will be </a:t>
            </a:r>
            <a:r>
              <a:rPr lang="en-US" sz="1000" b="1" u="sng" dirty="0">
                <a:solidFill>
                  <a:prstClr val="black"/>
                </a:solidFill>
              </a:rPr>
              <a:t>required</a:t>
            </a:r>
            <a:r>
              <a:rPr lang="en-US" sz="1000" dirty="0">
                <a:solidFill>
                  <a:prstClr val="black"/>
                </a:solidFill>
              </a:rPr>
              <a:t> to provide fully compliant ADA facilities or close the facilities to the public.</a:t>
            </a:r>
          </a:p>
          <a:p>
            <a:pPr algn="just"/>
            <a:endParaRPr lang="en-US" sz="1000"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$1,239,601.00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5872" y="3290488"/>
            <a:ext cx="545743" cy="720249"/>
          </a:xfrm>
          <a:prstGeom prst="rect">
            <a:avLst/>
          </a:prstGeom>
        </p:spPr>
      </p:pic>
      <p:sp>
        <p:nvSpPr>
          <p:cNvPr id="17" name="TextBox 16"/>
          <p:cNvSpPr txBox="1"/>
          <p:nvPr/>
        </p:nvSpPr>
        <p:spPr>
          <a:xfrm>
            <a:off x="8843235" y="-658"/>
            <a:ext cx="384332" cy="246221"/>
          </a:xfrm>
          <a:prstGeom prst="rect">
            <a:avLst/>
          </a:prstGeom>
          <a:noFill/>
        </p:spPr>
        <p:txBody>
          <a:bodyPr wrap="square" rtlCol="0">
            <a:spAutoFit/>
          </a:bodyPr>
          <a:lstStyle/>
          <a:p>
            <a:fld id="{940F6BFF-7FB7-4DB9-99E6-378F03BFBD78}" type="slidenum">
              <a:rPr lang="en-US" sz="1000" smtClean="0"/>
              <a:t>4</a:t>
            </a:fld>
            <a:endParaRPr lang="en-US" sz="1000" dirty="0"/>
          </a:p>
        </p:txBody>
      </p:sp>
      <p:pic>
        <p:nvPicPr>
          <p:cNvPr id="12" name="Picture 11">
            <a:extLst>
              <a:ext uri="{FF2B5EF4-FFF2-40B4-BE49-F238E27FC236}">
                <a16:creationId xmlns:a16="http://schemas.microsoft.com/office/drawing/2014/main" id="{33D0250C-BF2B-40EA-9DD4-0F068B96F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223" y="4483648"/>
            <a:ext cx="2979780" cy="2182796"/>
          </a:xfrm>
          <a:prstGeom prst="rect">
            <a:avLst/>
          </a:prstGeom>
        </p:spPr>
      </p:pic>
      <p:sp>
        <p:nvSpPr>
          <p:cNvPr id="13" name="Right Arrow 16">
            <a:extLst>
              <a:ext uri="{FF2B5EF4-FFF2-40B4-BE49-F238E27FC236}">
                <a16:creationId xmlns:a16="http://schemas.microsoft.com/office/drawing/2014/main" id="{82EE46BB-F596-4A54-A0FD-3029A9EB9932}"/>
              </a:ext>
            </a:extLst>
          </p:cNvPr>
          <p:cNvSpPr/>
          <p:nvPr/>
        </p:nvSpPr>
        <p:spPr>
          <a:xfrm rot="2551270">
            <a:off x="3956529" y="6186006"/>
            <a:ext cx="499724" cy="1872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40B2BED-BEAF-4727-8175-3D5F4E9401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44" y="4474811"/>
            <a:ext cx="2723536" cy="2042652"/>
          </a:xfrm>
          <a:prstGeom prst="rect">
            <a:avLst/>
          </a:prstGeom>
        </p:spPr>
      </p:pic>
      <p:sp>
        <p:nvSpPr>
          <p:cNvPr id="15" name="Right Arrow 16">
            <a:extLst>
              <a:ext uri="{FF2B5EF4-FFF2-40B4-BE49-F238E27FC236}">
                <a16:creationId xmlns:a16="http://schemas.microsoft.com/office/drawing/2014/main" id="{012EFD38-0516-45F0-9CDE-2BD06FCE80EB}"/>
              </a:ext>
            </a:extLst>
          </p:cNvPr>
          <p:cNvSpPr/>
          <p:nvPr/>
        </p:nvSpPr>
        <p:spPr>
          <a:xfrm rot="2551270">
            <a:off x="555837" y="5824678"/>
            <a:ext cx="499724" cy="187200"/>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4901D2A-2391-4671-8771-09130C3ACF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4843" y="4579530"/>
            <a:ext cx="2654709" cy="2086914"/>
          </a:xfrm>
          <a:prstGeom prst="rect">
            <a:avLst/>
          </a:prstGeom>
        </p:spPr>
      </p:pic>
    </p:spTree>
    <p:extLst>
      <p:ext uri="{BB962C8B-B14F-4D97-AF65-F5344CB8AC3E}">
        <p14:creationId xmlns:p14="http://schemas.microsoft.com/office/powerpoint/2010/main" val="262429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771" y="0"/>
            <a:ext cx="8842291" cy="1034129"/>
          </a:xfrm>
        </p:spPr>
        <p:txBody>
          <a:bodyPr>
            <a:spAutoFit/>
          </a:bodyPr>
          <a:lstStyle/>
          <a:p>
            <a:pPr algn="ctr"/>
            <a:r>
              <a:rPr lang="en-US" sz="3400" dirty="0">
                <a:latin typeface="Times New Roman" panose="02020603050405020304" pitchFamily="18" charset="0"/>
                <a:cs typeface="Times New Roman" panose="02020603050405020304" pitchFamily="18" charset="0"/>
              </a:rPr>
              <a:t>Comfort Station Replacement at Valley of Fire State Park (21275)</a:t>
            </a:r>
          </a:p>
        </p:txBody>
      </p:sp>
      <p:sp>
        <p:nvSpPr>
          <p:cNvPr id="10" name="Rectangle 9"/>
          <p:cNvSpPr/>
          <p:nvPr/>
        </p:nvSpPr>
        <p:spPr>
          <a:xfrm>
            <a:off x="133771" y="1057291"/>
            <a:ext cx="8842291" cy="307777"/>
          </a:xfrm>
          <a:prstGeom prst="rect">
            <a:avLst/>
          </a:prstGeom>
          <a:solidFill>
            <a:schemeClr val="accent6">
              <a:lumMod val="60000"/>
              <a:lumOff val="40000"/>
            </a:schemeClr>
          </a:solidFill>
          <a:ln w="6350">
            <a:solidFill>
              <a:schemeClr val="tx1"/>
            </a:solidFill>
          </a:ln>
        </p:spPr>
        <p:txBody>
          <a:bodyPr wrap="square">
            <a:spAutoFit/>
          </a:bodyPr>
          <a:lstStyle/>
          <a:p>
            <a:pPr algn="just"/>
            <a:r>
              <a:rPr lang="en-US" sz="1400" dirty="0"/>
              <a:t>Install 6 new ADA compliant pre-manufactured comfort station at Valley of Fire State Park Campground.</a:t>
            </a:r>
            <a:endParaRPr lang="en-US" sz="1400" dirty="0">
              <a:solidFill>
                <a:prstClr val="black"/>
              </a:solidFill>
            </a:endParaRPr>
          </a:p>
        </p:txBody>
      </p:sp>
      <p:sp>
        <p:nvSpPr>
          <p:cNvPr id="11" name="TextBox 10"/>
          <p:cNvSpPr txBox="1"/>
          <p:nvPr/>
        </p:nvSpPr>
        <p:spPr>
          <a:xfrm>
            <a:off x="133770" y="1365068"/>
            <a:ext cx="8842291" cy="2519627"/>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lgn="just">
              <a:buFont typeface="Arial" panose="020B0604020202020204" pitchFamily="34" charset="0"/>
              <a:buChar char="•"/>
            </a:pPr>
            <a:r>
              <a:rPr lang="en-US" sz="1000" dirty="0"/>
              <a:t>The scope of this project is to provide and install an ADA compliant, pre-manufactured, pre-cast concrete, comfort station at various locations within Valley of Fire State Park. The comfort station will contain four ADA compliant restrooms and two ADA compliant showers. The current restrooms are over 45 years old, do not meet ADA requirements, and have exceeded their useful service life. The toilets are old and beginning to deteriorate</a:t>
            </a: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PROJECT BACKGROUND INFORMATION:</a:t>
            </a:r>
          </a:p>
          <a:p>
            <a:pPr marL="171450" indent="-171450" algn="just">
              <a:buFont typeface="Arial" panose="020B0604020202020204" pitchFamily="34" charset="0"/>
              <a:buChar char="•"/>
            </a:pPr>
            <a:r>
              <a:rPr lang="en-US" sz="1000" dirty="0"/>
              <a:t>The existing restrooms were constructed in 1964 &amp; 1975.  </a:t>
            </a:r>
          </a:p>
          <a:p>
            <a:pPr marL="171450" indent="-171450" algn="just">
              <a:buFont typeface="Arial" panose="020B0604020202020204" pitchFamily="34" charset="0"/>
              <a:buChar char="•"/>
            </a:pPr>
            <a:r>
              <a:rPr lang="en-US" sz="1000" dirty="0"/>
              <a:t>At the time of construction ADA laws had not been enacted. The existing units are not capable of being retrofitted to meet current ADA standards.</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endParaRPr lang="en-US" sz="1000" dirty="0"/>
          </a:p>
          <a:p>
            <a:pPr algn="ctr"/>
            <a:r>
              <a:rPr lang="en-US" sz="1000" b="1" dirty="0"/>
              <a:t>HEALTH, LIFE SAFETY, AND/OR LEGAL ISSUES</a:t>
            </a:r>
          </a:p>
          <a:p>
            <a:pPr marL="171450" indent="-171450" algn="just">
              <a:buFont typeface="Arial" panose="020B0604020202020204" pitchFamily="34" charset="0"/>
              <a:buChar char="•"/>
            </a:pPr>
            <a:r>
              <a:rPr lang="en-US" sz="1000" dirty="0"/>
              <a:t>The existing comfort stations do not meet current ADA standards.</a:t>
            </a:r>
          </a:p>
          <a:p>
            <a:pPr marL="171450" indent="-171450" algn="just">
              <a:buFont typeface="Arial" panose="020B0604020202020204" pitchFamily="34" charset="0"/>
              <a:buChar char="•"/>
            </a:pPr>
            <a:endParaRPr lang="en-US" sz="1000" dirty="0"/>
          </a:p>
          <a:p>
            <a:pPr algn="ctr"/>
            <a:endParaRPr lang="en-US" sz="1000" b="1" dirty="0"/>
          </a:p>
          <a:p>
            <a:pPr algn="ctr"/>
            <a:r>
              <a:rPr lang="en-US" sz="1000" b="1" dirty="0"/>
              <a:t>RAMIFICATIONS IF NOT APPROVED</a:t>
            </a:r>
          </a:p>
          <a:p>
            <a:pPr marL="171450" indent="-171450" algn="just">
              <a:buFont typeface="Arial" panose="020B0604020202020204" pitchFamily="34" charset="0"/>
              <a:buChar char="•"/>
            </a:pPr>
            <a:r>
              <a:rPr lang="en-US" sz="1000" dirty="0"/>
              <a:t>If this project is not approved, the existing restroom will continue to deteriorate until they become unsafe for the public to use.</a:t>
            </a:r>
          </a:p>
          <a:p>
            <a:pPr marL="171450" indent="-171450" algn="just">
              <a:buFont typeface="Arial" panose="020B0604020202020204" pitchFamily="34" charset="0"/>
              <a:buChar char="•"/>
            </a:pPr>
            <a:r>
              <a:rPr lang="en-US" sz="1000" dirty="0">
                <a:solidFill>
                  <a:prstClr val="black"/>
                </a:solidFill>
              </a:rPr>
              <a:t>Should a complaint be submitted to the DOJ, the State will be </a:t>
            </a:r>
            <a:r>
              <a:rPr lang="en-US" sz="1000" b="1" u="sng" dirty="0">
                <a:solidFill>
                  <a:prstClr val="black"/>
                </a:solidFill>
              </a:rPr>
              <a:t>required</a:t>
            </a:r>
            <a:r>
              <a:rPr lang="en-US" sz="1000" dirty="0">
                <a:solidFill>
                  <a:prstClr val="black"/>
                </a:solidFill>
              </a:rPr>
              <a:t> to provide a fully compliant ADA comfort station.</a:t>
            </a:r>
          </a:p>
          <a:p>
            <a:pPr algn="just"/>
            <a:endParaRPr lang="en-US" sz="1000"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$816,297.00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492" y="3164446"/>
            <a:ext cx="545743" cy="720249"/>
          </a:xfrm>
          <a:prstGeom prst="rect">
            <a:avLst/>
          </a:prstGeom>
        </p:spPr>
      </p:pic>
      <p:sp>
        <p:nvSpPr>
          <p:cNvPr id="16" name="TextBox 15"/>
          <p:cNvSpPr txBox="1"/>
          <p:nvPr/>
        </p:nvSpPr>
        <p:spPr>
          <a:xfrm>
            <a:off x="141393" y="3943707"/>
            <a:ext cx="8841075" cy="523220"/>
          </a:xfrm>
          <a:prstGeom prst="rect">
            <a:avLst/>
          </a:prstGeom>
          <a:noFill/>
        </p:spPr>
        <p:txBody>
          <a:bodyPr wrap="square" rtlCol="0">
            <a:spAutoFit/>
          </a:bodyPr>
          <a:lstStyle/>
          <a:p>
            <a:pPr algn="ctr"/>
            <a:r>
              <a:rPr lang="en-US" sz="1400" dirty="0"/>
              <a:t>The existing facilities are 1960’s &amp; 70’s cinder block and metal vault (no water) and wet buildings.  They have gone beyond their serviceable life. They do not meet user expectations, nor are they ADA compliant.</a:t>
            </a:r>
          </a:p>
        </p:txBody>
      </p:sp>
      <p:sp>
        <p:nvSpPr>
          <p:cNvPr id="17" name="TextBox 16"/>
          <p:cNvSpPr txBox="1"/>
          <p:nvPr/>
        </p:nvSpPr>
        <p:spPr>
          <a:xfrm>
            <a:off x="8843235" y="-658"/>
            <a:ext cx="384332" cy="246221"/>
          </a:xfrm>
          <a:prstGeom prst="rect">
            <a:avLst/>
          </a:prstGeom>
          <a:noFill/>
        </p:spPr>
        <p:txBody>
          <a:bodyPr wrap="square" rtlCol="0">
            <a:spAutoFit/>
          </a:bodyPr>
          <a:lstStyle/>
          <a:p>
            <a:fld id="{940F6BFF-7FB7-4DB9-99E6-378F03BFBD78}" type="slidenum">
              <a:rPr lang="en-US" sz="1000" smtClean="0"/>
              <a:t>5</a:t>
            </a:fld>
            <a:endParaRPr lang="en-US" sz="1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93" y="4461786"/>
            <a:ext cx="2981472" cy="22361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865" y="4476234"/>
            <a:ext cx="2962208" cy="22216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073" y="4461786"/>
            <a:ext cx="2981472" cy="2236104"/>
          </a:xfrm>
          <a:prstGeom prst="rect">
            <a:avLst/>
          </a:prstGeom>
        </p:spPr>
      </p:pic>
    </p:spTree>
    <p:extLst>
      <p:ext uri="{BB962C8B-B14F-4D97-AF65-F5344CB8AC3E}">
        <p14:creationId xmlns:p14="http://schemas.microsoft.com/office/powerpoint/2010/main" val="78938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74" y="4921853"/>
            <a:ext cx="2391260" cy="1793445"/>
          </a:xfrm>
          <a:prstGeom prst="rect">
            <a:avLst/>
          </a:prstGeom>
          <a:ln w="635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940" y="4921854"/>
            <a:ext cx="2391260" cy="1793445"/>
          </a:xfrm>
          <a:prstGeom prst="rect">
            <a:avLst/>
          </a:prstGeom>
          <a:ln w="6350">
            <a:solidFill>
              <a:schemeClr val="accent1"/>
            </a:solidFill>
          </a:ln>
        </p:spPr>
      </p:pic>
      <p:sp>
        <p:nvSpPr>
          <p:cNvPr id="2" name="Title 1"/>
          <p:cNvSpPr>
            <a:spLocks noGrp="1"/>
          </p:cNvSpPr>
          <p:nvPr>
            <p:ph type="title"/>
          </p:nvPr>
        </p:nvSpPr>
        <p:spPr>
          <a:xfrm>
            <a:off x="133774" y="138415"/>
            <a:ext cx="8842291" cy="995139"/>
          </a:xfrm>
        </p:spPr>
        <p:txBody>
          <a:bodyPr>
            <a:noAutofit/>
          </a:bodyPr>
          <a:lstStyle/>
          <a:p>
            <a:pPr algn="ctr"/>
            <a:r>
              <a:rPr lang="en-US" sz="3600" dirty="0">
                <a:latin typeface="Times New Roman" panose="02020603050405020304" pitchFamily="18" charset="0"/>
                <a:cs typeface="Times New Roman" panose="02020603050405020304" pitchFamily="18" charset="0"/>
              </a:rPr>
              <a:t>NDF Northern Region Heavy Equipment Shop and Renovations (21008)</a:t>
            </a:r>
          </a:p>
        </p:txBody>
      </p:sp>
      <p:sp>
        <p:nvSpPr>
          <p:cNvPr id="10" name="Rectangle 9"/>
          <p:cNvSpPr/>
          <p:nvPr/>
        </p:nvSpPr>
        <p:spPr>
          <a:xfrm>
            <a:off x="133774" y="1133554"/>
            <a:ext cx="8842291" cy="523220"/>
          </a:xfrm>
          <a:prstGeom prst="rect">
            <a:avLst/>
          </a:prstGeom>
          <a:solidFill>
            <a:schemeClr val="accent6">
              <a:lumMod val="60000"/>
              <a:lumOff val="40000"/>
            </a:schemeClr>
          </a:solidFill>
          <a:ln w="6350">
            <a:solidFill>
              <a:schemeClr val="tx1"/>
            </a:solidFill>
          </a:ln>
        </p:spPr>
        <p:txBody>
          <a:bodyPr wrap="square">
            <a:spAutoFit/>
          </a:bodyPr>
          <a:lstStyle/>
          <a:p>
            <a:r>
              <a:rPr lang="en-US" sz="1400" dirty="0"/>
              <a:t>This project is the continuation of 19-P08, design through  construction of the 7,200  sf Heavy  Equipment Repair Shop  and  renovation of the 4,880  sf Shop. </a:t>
            </a:r>
          </a:p>
        </p:txBody>
      </p:sp>
      <p:sp>
        <p:nvSpPr>
          <p:cNvPr id="11" name="TextBox 10"/>
          <p:cNvSpPr txBox="1"/>
          <p:nvPr/>
        </p:nvSpPr>
        <p:spPr>
          <a:xfrm>
            <a:off x="133774" y="1652656"/>
            <a:ext cx="8842291" cy="2669033"/>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t>PROJECT JUSTIFICATION:</a:t>
            </a:r>
          </a:p>
          <a:p>
            <a:pPr marL="171450" indent="-171450" algn="just">
              <a:buFont typeface="Arial" panose="020B0604020202020204" pitchFamily="34" charset="0"/>
              <a:buChar char="•"/>
            </a:pPr>
            <a:r>
              <a:rPr lang="en-US" sz="1000" dirty="0"/>
              <a:t>Existing facility is over 40 years old and is not in compliance with health and safety codes. </a:t>
            </a:r>
          </a:p>
          <a:p>
            <a:pPr marL="171450" indent="-171450" algn="just">
              <a:buFont typeface="Arial" panose="020B0604020202020204" pitchFamily="34" charset="0"/>
              <a:buChar char="•"/>
            </a:pPr>
            <a:r>
              <a:rPr lang="en-US" sz="1000" dirty="0"/>
              <a:t>Facility was not designed to accommodate the size of today’s emergency response equipment. </a:t>
            </a:r>
          </a:p>
          <a:p>
            <a:pPr marL="171450" indent="-171450" algn="just">
              <a:buFont typeface="Arial" panose="020B0604020202020204" pitchFamily="34" charset="0"/>
              <a:buChar char="•"/>
            </a:pPr>
            <a:r>
              <a:rPr lang="en-US" sz="1000" dirty="0"/>
              <a:t>Building inefficiencies, (windows, ventilation, &amp; plumbing) result in higher than average energy consumption.</a:t>
            </a:r>
          </a:p>
          <a:p>
            <a:pPr marL="171450" indent="-171450" algn="just">
              <a:buFont typeface="Arial" panose="020B0604020202020204" pitchFamily="34" charset="0"/>
              <a:buChar char="•"/>
            </a:pPr>
            <a:r>
              <a:rPr lang="en-US" sz="1000" dirty="0"/>
              <a:t>Personnel are forced to work outside in extreme weather conditions.</a:t>
            </a:r>
          </a:p>
          <a:p>
            <a:pPr marL="171450" indent="-171450" algn="just">
              <a:buFont typeface="Arial" panose="020B0604020202020204" pitchFamily="34" charset="0"/>
              <a:buChar char="•"/>
            </a:pPr>
            <a:endParaRPr lang="en-US" sz="1000" b="1" dirty="0"/>
          </a:p>
          <a:p>
            <a:pPr algn="ctr"/>
            <a:r>
              <a:rPr lang="en-US" sz="1000" b="1" dirty="0"/>
              <a:t>PROJECT BACKGROUND INFORMATION:</a:t>
            </a:r>
            <a:endParaRPr lang="en-US" sz="1000" dirty="0"/>
          </a:p>
          <a:p>
            <a:pPr marL="171450" indent="-171450" algn="just">
              <a:buFont typeface="Arial" panose="020B0604020202020204" pitchFamily="34" charset="0"/>
              <a:buChar char="•"/>
            </a:pPr>
            <a:r>
              <a:rPr lang="en-US" sz="1000" dirty="0"/>
              <a:t>This project was requested every session since 2011 and advanced planning and design was approved in the 2019 session. The funds for this previously approved project were deferred in 2020.</a:t>
            </a:r>
          </a:p>
          <a:p>
            <a:pPr marL="171450" indent="-171450" algn="just">
              <a:buFont typeface="Arial" panose="020B0604020202020204" pitchFamily="34" charset="0"/>
              <a:buChar char="•"/>
            </a:pPr>
            <a:endParaRPr lang="en-US" sz="1000" b="1" dirty="0"/>
          </a:p>
          <a:p>
            <a:pPr algn="ctr"/>
            <a:r>
              <a:rPr lang="en-US" sz="1000" b="1" dirty="0"/>
              <a:t>HEALTH, LIFE SAFETY, AND/OR LEGAL ISSUES</a:t>
            </a:r>
          </a:p>
          <a:p>
            <a:pPr marL="171450" indent="-171450" algn="just">
              <a:buFont typeface="Arial" panose="020B0604020202020204" pitchFamily="34" charset="0"/>
              <a:buChar char="•"/>
            </a:pPr>
            <a:r>
              <a:rPr lang="en-US" sz="1000" dirty="0"/>
              <a:t>This project would solve all code, ADA, health and life safety issues for this facility.</a:t>
            </a:r>
          </a:p>
          <a:p>
            <a:pPr algn="just"/>
            <a:endParaRPr lang="en-US" sz="1000" dirty="0"/>
          </a:p>
          <a:p>
            <a:pPr algn="ctr"/>
            <a:r>
              <a:rPr lang="en-US" sz="1000" b="1" dirty="0"/>
              <a:t>RAMIFICATIONS IF NOT APPROVED</a:t>
            </a:r>
          </a:p>
          <a:p>
            <a:pPr marL="171450" indent="-171450" algn="just">
              <a:buFont typeface="Arial" panose="020B0604020202020204" pitchFamily="34" charset="0"/>
              <a:buChar char="•"/>
            </a:pPr>
            <a:r>
              <a:rPr lang="en-US" sz="1000" dirty="0"/>
              <a:t>The existing building has multiple physically restrictive issues and possible fire hazards. </a:t>
            </a:r>
          </a:p>
          <a:p>
            <a:pPr marL="171450" indent="-171450" algn="just">
              <a:buFont typeface="Arial" panose="020B0604020202020204" pitchFamily="34" charset="0"/>
              <a:buChar char="•"/>
            </a:pPr>
            <a:r>
              <a:rPr lang="en-US" sz="1000" dirty="0"/>
              <a:t>The building will continue to be flooded during snow melt and major storm events causing disruption of services until the damage can be corrected. Repairs to vehicles too large for this facility will have to be repaired outdoors in an uncontrolled environment, and without proper life safety protection for the maintainers. </a:t>
            </a:r>
          </a:p>
          <a:p>
            <a:pPr marL="171450" indent="-171450" algn="just">
              <a:buFont typeface="Arial" panose="020B0604020202020204" pitchFamily="34" charset="0"/>
              <a:buChar char="•"/>
            </a:pPr>
            <a:r>
              <a:rPr lang="en-US" sz="1000" dirty="0"/>
              <a:t>If this shop was decommissioned due to safety issues, the costs to contract the maintenance and repair activities out to a commercial vendor would be beyond the Division's financial capacity and likely the value of the building. </a:t>
            </a:r>
          </a:p>
          <a:p>
            <a:pPr marL="171450" indent="-171450" algn="just">
              <a:buFont typeface="Arial" panose="020B0604020202020204" pitchFamily="34" charset="0"/>
              <a:buChar char="•"/>
            </a:pPr>
            <a:r>
              <a:rPr lang="en-US" sz="1000" dirty="0"/>
              <a:t>losing this facility would have a tremendous deleterious impact on emergency services.</a:t>
            </a:r>
          </a:p>
          <a:p>
            <a:pPr algn="ctr"/>
            <a:r>
              <a:rPr lang="en-US" sz="1000" b="1" dirty="0"/>
              <a:t>TOTAL PROJECT COST</a:t>
            </a:r>
          </a:p>
          <a:p>
            <a:pPr algn="ctr"/>
            <a:r>
              <a:rPr lang="en-US" sz="1000" b="1" dirty="0"/>
              <a:t>$5,516,902.00</a:t>
            </a:r>
          </a:p>
        </p:txBody>
      </p:sp>
      <p:pic>
        <p:nvPicPr>
          <p:cNvPr id="5" name="Picture 4"/>
          <p:cNvPicPr>
            <a:picLocks noChangeAspect="1"/>
          </p:cNvPicPr>
          <p:nvPr/>
        </p:nvPicPr>
        <p:blipFill>
          <a:blip r:embed="rId4"/>
          <a:stretch>
            <a:fillRect/>
          </a:stretch>
        </p:blipFill>
        <p:spPr>
          <a:xfrm>
            <a:off x="6556917" y="4921856"/>
            <a:ext cx="2419148" cy="1793445"/>
          </a:xfrm>
          <a:prstGeom prst="rect">
            <a:avLst/>
          </a:prstGeom>
          <a:ln w="6350">
            <a:solidFill>
              <a:schemeClr val="tx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8088" y="3686892"/>
            <a:ext cx="545743" cy="541907"/>
          </a:xfrm>
          <a:prstGeom prst="rect">
            <a:avLst/>
          </a:prstGeom>
        </p:spPr>
      </p:pic>
      <p:cxnSp>
        <p:nvCxnSpPr>
          <p:cNvPr id="16" name="Straight Connector 15"/>
          <p:cNvCxnSpPr/>
          <p:nvPr/>
        </p:nvCxnSpPr>
        <p:spPr>
          <a:xfrm>
            <a:off x="133774" y="4228799"/>
            <a:ext cx="7200" cy="69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52098" y="4228799"/>
            <a:ext cx="7200" cy="69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973656" y="4228799"/>
            <a:ext cx="7200" cy="69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5374" y="4344494"/>
            <a:ext cx="6411124" cy="461665"/>
          </a:xfrm>
          <a:prstGeom prst="rect">
            <a:avLst/>
          </a:prstGeom>
          <a:noFill/>
        </p:spPr>
        <p:txBody>
          <a:bodyPr wrap="square" rtlCol="0">
            <a:spAutoFit/>
          </a:bodyPr>
          <a:lstStyle/>
          <a:p>
            <a:r>
              <a:rPr lang="en-US" sz="1200" dirty="0"/>
              <a:t>Even smaller, older response vehicles are required to pull into the building sideways in order to perform work on them indoors.  Even when staff are careful, this sometimes causes accidents.</a:t>
            </a:r>
          </a:p>
        </p:txBody>
      </p:sp>
      <p:sp>
        <p:nvSpPr>
          <p:cNvPr id="20" name="TextBox 19"/>
          <p:cNvSpPr txBox="1"/>
          <p:nvPr/>
        </p:nvSpPr>
        <p:spPr>
          <a:xfrm>
            <a:off x="6559298" y="4311685"/>
            <a:ext cx="2414358" cy="461665"/>
          </a:xfrm>
          <a:prstGeom prst="rect">
            <a:avLst/>
          </a:prstGeom>
          <a:noFill/>
        </p:spPr>
        <p:txBody>
          <a:bodyPr wrap="square" rtlCol="0">
            <a:spAutoFit/>
          </a:bodyPr>
          <a:lstStyle/>
          <a:p>
            <a:pPr algn="ctr"/>
            <a:r>
              <a:rPr lang="en-US" sz="1200" dirty="0"/>
              <a:t>Staff sometimes need to work in harsh weather, due to lack of space</a:t>
            </a:r>
          </a:p>
        </p:txBody>
      </p:sp>
      <p:sp>
        <p:nvSpPr>
          <p:cNvPr id="21" name="Down Arrow 20"/>
          <p:cNvSpPr/>
          <p:nvPr/>
        </p:nvSpPr>
        <p:spPr>
          <a:xfrm rot="18903733">
            <a:off x="2884794" y="5036156"/>
            <a:ext cx="281940" cy="389285"/>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919337" y="-658"/>
            <a:ext cx="308230" cy="246221"/>
          </a:xfrm>
          <a:prstGeom prst="rect">
            <a:avLst/>
          </a:prstGeom>
          <a:noFill/>
        </p:spPr>
        <p:txBody>
          <a:bodyPr wrap="square" rtlCol="0">
            <a:spAutoFit/>
          </a:bodyPr>
          <a:lstStyle/>
          <a:p>
            <a:fld id="{F2C23AA5-45C7-4CC5-8A2E-5641AAEA080E}" type="slidenum">
              <a:rPr lang="en-US" sz="1000" smtClean="0"/>
              <a:t>6</a:t>
            </a:fld>
            <a:endParaRPr lang="en-US" sz="1000" dirty="0"/>
          </a:p>
        </p:txBody>
      </p:sp>
      <p:pic>
        <p:nvPicPr>
          <p:cNvPr id="13" name="Picture 12"/>
          <p:cNvPicPr>
            <a:picLocks noChangeAspect="1"/>
          </p:cNvPicPr>
          <p:nvPr/>
        </p:nvPicPr>
        <p:blipFill>
          <a:blip r:embed="rId6"/>
          <a:stretch>
            <a:fillRect/>
          </a:stretch>
        </p:blipFill>
        <p:spPr>
          <a:xfrm>
            <a:off x="1947385" y="4921855"/>
            <a:ext cx="2690168" cy="1793445"/>
          </a:xfrm>
          <a:prstGeom prst="rect">
            <a:avLst/>
          </a:prstGeom>
          <a:ln w="6350">
            <a:solidFill>
              <a:schemeClr val="tx1"/>
            </a:solidFill>
          </a:ln>
        </p:spPr>
      </p:pic>
    </p:spTree>
    <p:extLst>
      <p:ext uri="{BB962C8B-B14F-4D97-AF65-F5344CB8AC3E}">
        <p14:creationId xmlns:p14="http://schemas.microsoft.com/office/powerpoint/2010/main" val="13199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1" y="0"/>
            <a:ext cx="8842291" cy="1034129"/>
          </a:xfrm>
        </p:spPr>
        <p:txBody>
          <a:bodyPr>
            <a:spAutoFit/>
          </a:bodyPr>
          <a:lstStyle/>
          <a:p>
            <a:pPr algn="ctr"/>
            <a:r>
              <a:rPr lang="en-US" sz="3400" dirty="0">
                <a:latin typeface="Times New Roman" panose="02020603050405020304" pitchFamily="18" charset="0"/>
                <a:cs typeface="Times New Roman" panose="02020603050405020304" pitchFamily="18" charset="0"/>
              </a:rPr>
              <a:t>Visitor Center Renovations at Valley of Fire</a:t>
            </a:r>
            <a:br>
              <a:rPr lang="en-US" sz="3400" dirty="0">
                <a:latin typeface="Times New Roman" panose="02020603050405020304" pitchFamily="18" charset="0"/>
                <a:cs typeface="Times New Roman" panose="02020603050405020304" pitchFamily="18" charset="0"/>
              </a:rPr>
            </a:br>
            <a:r>
              <a:rPr lang="en-US" sz="3400" dirty="0">
                <a:latin typeface="Times New Roman" panose="02020603050405020304" pitchFamily="18" charset="0"/>
                <a:cs typeface="Times New Roman" panose="02020603050405020304" pitchFamily="18" charset="0"/>
              </a:rPr>
              <a:t>State Park (21274)</a:t>
            </a:r>
          </a:p>
        </p:txBody>
      </p:sp>
      <p:sp>
        <p:nvSpPr>
          <p:cNvPr id="10" name="Rectangle 9"/>
          <p:cNvSpPr/>
          <p:nvPr/>
        </p:nvSpPr>
        <p:spPr>
          <a:xfrm>
            <a:off x="133771" y="1057291"/>
            <a:ext cx="8842291" cy="307777"/>
          </a:xfrm>
          <a:prstGeom prst="rect">
            <a:avLst/>
          </a:prstGeom>
          <a:solidFill>
            <a:schemeClr val="accent6">
              <a:lumMod val="60000"/>
              <a:lumOff val="40000"/>
            </a:schemeClr>
          </a:solidFill>
          <a:ln w="6350">
            <a:solidFill>
              <a:schemeClr val="tx1"/>
            </a:solidFill>
          </a:ln>
        </p:spPr>
        <p:txBody>
          <a:bodyPr wrap="square">
            <a:spAutoFit/>
          </a:bodyPr>
          <a:lstStyle/>
          <a:p>
            <a:pPr algn="just"/>
            <a:r>
              <a:rPr lang="en-US" sz="1400" dirty="0"/>
              <a:t>Renovate the existing Visitor Center: Restrooms, flooring, lighting, paint, etc. at Valley of Fire State Park.</a:t>
            </a:r>
            <a:endParaRPr lang="en-US" sz="1400" dirty="0">
              <a:solidFill>
                <a:prstClr val="black"/>
              </a:solidFill>
            </a:endParaRPr>
          </a:p>
        </p:txBody>
      </p:sp>
      <p:sp>
        <p:nvSpPr>
          <p:cNvPr id="11" name="TextBox 10"/>
          <p:cNvSpPr txBox="1"/>
          <p:nvPr/>
        </p:nvSpPr>
        <p:spPr>
          <a:xfrm>
            <a:off x="133770" y="1365068"/>
            <a:ext cx="8842291" cy="2519627"/>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lgn="just">
              <a:buFont typeface="Arial" panose="020B0604020202020204" pitchFamily="34" charset="0"/>
              <a:buChar char="•"/>
            </a:pPr>
            <a:r>
              <a:rPr lang="en-US" sz="1000" dirty="0"/>
              <a:t>This project would remodel 3 Interior restrooms including all low flow fixtures. Consider exterior access doors to Men’s and Women’s. Provide necessary improvements to ADA restroom to bring to current code. This project would also renovate flooring to more durable low maintenance product, paint the interior, upgrade lighting to LED and add suspended acoustic panel to attenuate increased sound levels due to hard flooring.</a:t>
            </a:r>
          </a:p>
          <a:p>
            <a:pPr marL="171450" indent="-171450" algn="just">
              <a:buFont typeface="Arial" panose="020B0604020202020204" pitchFamily="34" charset="0"/>
              <a:buChar char="•"/>
            </a:pPr>
            <a:endParaRPr lang="en-US" sz="1000" b="1" dirty="0">
              <a:solidFill>
                <a:prstClr val="black"/>
              </a:solidFill>
            </a:endParaRP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PROJECT BACKGROUND INFORMATION:</a:t>
            </a:r>
          </a:p>
          <a:p>
            <a:pPr marL="171450" indent="-171450" algn="just">
              <a:buFont typeface="Arial" panose="020B0604020202020204" pitchFamily="34" charset="0"/>
              <a:buChar char="•"/>
            </a:pPr>
            <a:r>
              <a:rPr lang="en-US" sz="1000" dirty="0"/>
              <a:t>The existing building was constructed in 1968 and has seen various improvements over the last 50 years. Increased visitation has accelerated the wear on the facility. Calendar year 2019 visitation was in excess of 843,000.</a:t>
            </a:r>
          </a:p>
          <a:p>
            <a:pPr marL="171450" indent="-171450" algn="just">
              <a:buFont typeface="Arial" panose="020B0604020202020204" pitchFamily="34" charset="0"/>
              <a:buChar char="•"/>
            </a:pPr>
            <a:r>
              <a:rPr lang="en-US" sz="1000" dirty="0"/>
              <a:t>Building structure is sound and sufficient square footage.</a:t>
            </a:r>
          </a:p>
          <a:p>
            <a:pPr marL="171450" indent="-171450" algn="just">
              <a:buFont typeface="Arial" panose="020B0604020202020204" pitchFamily="34" charset="0"/>
              <a:buChar char="•"/>
            </a:pPr>
            <a:r>
              <a:rPr lang="en-US" sz="1000" dirty="0"/>
              <a:t>Continuation of project 19-M36.</a:t>
            </a:r>
          </a:p>
          <a:p>
            <a:pPr algn="just"/>
            <a:endParaRPr lang="en-US" sz="1000" dirty="0"/>
          </a:p>
          <a:p>
            <a:pPr algn="ctr"/>
            <a:r>
              <a:rPr lang="en-US" sz="1000" b="1" dirty="0"/>
              <a:t>HEALTH, LIFE SAFETY, AND/OR LEGAL ISSUES</a:t>
            </a:r>
          </a:p>
          <a:p>
            <a:pPr marL="171450" indent="-171450" algn="just">
              <a:buFont typeface="Arial" panose="020B0604020202020204" pitchFamily="34" charset="0"/>
              <a:buChar char="•"/>
            </a:pPr>
            <a:r>
              <a:rPr lang="en-US" sz="1000" dirty="0"/>
              <a:t>The existing restrooms do not meet current ADA standards. Fraying carpet may eventually cause tripping hazard.</a:t>
            </a:r>
          </a:p>
          <a:p>
            <a:pPr marL="171450" indent="-171450" algn="just">
              <a:buFont typeface="Arial" panose="020B0604020202020204" pitchFamily="34" charset="0"/>
              <a:buChar char="•"/>
            </a:pPr>
            <a:endParaRPr lang="en-US" sz="1000" dirty="0"/>
          </a:p>
          <a:p>
            <a:pPr algn="ctr"/>
            <a:endParaRPr lang="en-US" sz="1000" b="1" dirty="0"/>
          </a:p>
          <a:p>
            <a:pPr algn="ctr"/>
            <a:r>
              <a:rPr lang="en-US" sz="1000" b="1" dirty="0"/>
              <a:t>RAMIFICATIONS IF NOT APPROVED</a:t>
            </a:r>
          </a:p>
          <a:p>
            <a:pPr marL="171450" indent="-171450" algn="just">
              <a:buFont typeface="Arial" panose="020B0604020202020204" pitchFamily="34" charset="0"/>
              <a:buChar char="•"/>
            </a:pPr>
            <a:r>
              <a:rPr lang="en-US" sz="1000" dirty="0"/>
              <a:t>If this project is not approved, the existing facility will continue to deteriorate until it become increasingly expensive to maintain.</a:t>
            </a:r>
          </a:p>
          <a:p>
            <a:pPr marL="171450" indent="-171450" algn="just">
              <a:buFont typeface="Arial" panose="020B0604020202020204" pitchFamily="34" charset="0"/>
              <a:buChar char="•"/>
            </a:pPr>
            <a:r>
              <a:rPr lang="en-US" sz="1000" dirty="0">
                <a:solidFill>
                  <a:prstClr val="black"/>
                </a:solidFill>
              </a:rPr>
              <a:t>Should a complaint be submitted to the DOJ, the State will be </a:t>
            </a:r>
            <a:r>
              <a:rPr lang="en-US" sz="1000" b="1" u="sng" dirty="0">
                <a:solidFill>
                  <a:prstClr val="black"/>
                </a:solidFill>
              </a:rPr>
              <a:t>required</a:t>
            </a:r>
            <a:r>
              <a:rPr lang="en-US" sz="1000" dirty="0">
                <a:solidFill>
                  <a:prstClr val="black"/>
                </a:solidFill>
              </a:rPr>
              <a:t> to provide a fully compliant ADA building to current standards.</a:t>
            </a:r>
          </a:p>
          <a:p>
            <a:pPr algn="just"/>
            <a:endParaRPr lang="en-US" sz="1000"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$838,314.00</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7492" y="3164446"/>
            <a:ext cx="545743" cy="720249"/>
          </a:xfrm>
          <a:prstGeom prst="rect">
            <a:avLst/>
          </a:prstGeom>
        </p:spPr>
      </p:pic>
      <p:sp>
        <p:nvSpPr>
          <p:cNvPr id="16" name="TextBox 15"/>
          <p:cNvSpPr txBox="1"/>
          <p:nvPr/>
        </p:nvSpPr>
        <p:spPr>
          <a:xfrm>
            <a:off x="141393" y="3943707"/>
            <a:ext cx="8841075" cy="307777"/>
          </a:xfrm>
          <a:prstGeom prst="rect">
            <a:avLst/>
          </a:prstGeom>
          <a:noFill/>
        </p:spPr>
        <p:txBody>
          <a:bodyPr wrap="square" rtlCol="0">
            <a:spAutoFit/>
          </a:bodyPr>
          <a:lstStyle/>
          <a:p>
            <a:pPr algn="ctr"/>
            <a:r>
              <a:rPr lang="en-US" sz="1400" dirty="0"/>
              <a:t>The existing facilities were constructed in 1968</a:t>
            </a:r>
          </a:p>
        </p:txBody>
      </p:sp>
      <p:sp>
        <p:nvSpPr>
          <p:cNvPr id="17" name="TextBox 16"/>
          <p:cNvSpPr txBox="1"/>
          <p:nvPr/>
        </p:nvSpPr>
        <p:spPr>
          <a:xfrm>
            <a:off x="8843235" y="-658"/>
            <a:ext cx="384332" cy="246221"/>
          </a:xfrm>
          <a:prstGeom prst="rect">
            <a:avLst/>
          </a:prstGeom>
          <a:noFill/>
        </p:spPr>
        <p:txBody>
          <a:bodyPr wrap="square" rtlCol="0">
            <a:spAutoFit/>
          </a:bodyPr>
          <a:lstStyle/>
          <a:p>
            <a:fld id="{940F6BFF-7FB7-4DB9-99E6-378F03BFBD78}" type="slidenum">
              <a:rPr lang="en-US" sz="1000" smtClean="0"/>
              <a:t>7</a:t>
            </a:fld>
            <a:endParaRPr lang="en-US" sz="1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28" y="4588328"/>
            <a:ext cx="2706914" cy="20301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256" y="4466927"/>
            <a:ext cx="2714172" cy="215158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72" y="4466927"/>
            <a:ext cx="2868784" cy="2151587"/>
          </a:xfrm>
          <a:prstGeom prst="rect">
            <a:avLst/>
          </a:prstGeom>
        </p:spPr>
      </p:pic>
    </p:spTree>
    <p:extLst>
      <p:ext uri="{BB962C8B-B14F-4D97-AF65-F5344CB8AC3E}">
        <p14:creationId xmlns:p14="http://schemas.microsoft.com/office/powerpoint/2010/main" val="200549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774" y="138416"/>
            <a:ext cx="8842291" cy="613726"/>
          </a:xfrm>
        </p:spPr>
        <p:txBody>
          <a:bodyPr>
            <a:normAutofit fontScale="90000"/>
          </a:bodyPr>
          <a:lstStyle/>
          <a:p>
            <a:pPr algn="ctr"/>
            <a:r>
              <a:rPr lang="en-US" sz="2800" dirty="0">
                <a:latin typeface="Times New Roman" panose="02020603050405020304" pitchFamily="18" charset="0"/>
                <a:cs typeface="Times New Roman" panose="02020603050405020304" pitchFamily="18" charset="0"/>
              </a:rPr>
              <a:t>DCNR (SHPO) Comstock Historic Museum/Office Renovations Virginia City (19387)</a:t>
            </a:r>
          </a:p>
        </p:txBody>
      </p:sp>
      <p:sp>
        <p:nvSpPr>
          <p:cNvPr id="10" name="Rectangle 9"/>
          <p:cNvSpPr/>
          <p:nvPr/>
        </p:nvSpPr>
        <p:spPr>
          <a:xfrm>
            <a:off x="133774" y="754413"/>
            <a:ext cx="8842291" cy="307777"/>
          </a:xfrm>
          <a:prstGeom prst="rect">
            <a:avLst/>
          </a:prstGeom>
          <a:solidFill>
            <a:schemeClr val="accent6">
              <a:lumMod val="60000"/>
              <a:lumOff val="40000"/>
            </a:schemeClr>
          </a:solidFill>
          <a:ln w="6350">
            <a:solidFill>
              <a:schemeClr val="tx1"/>
            </a:solidFill>
          </a:ln>
        </p:spPr>
        <p:txBody>
          <a:bodyPr wrap="square">
            <a:spAutoFit/>
          </a:bodyPr>
          <a:lstStyle/>
          <a:p>
            <a:r>
              <a:rPr lang="en-US" sz="1400" dirty="0">
                <a:solidFill>
                  <a:prstClr val="black"/>
                </a:solidFill>
              </a:rPr>
              <a:t>The proposed project involves repairing and replacing failing building materials and systems.</a:t>
            </a:r>
          </a:p>
        </p:txBody>
      </p:sp>
      <p:sp>
        <p:nvSpPr>
          <p:cNvPr id="11" name="TextBox 10"/>
          <p:cNvSpPr txBox="1"/>
          <p:nvPr/>
        </p:nvSpPr>
        <p:spPr>
          <a:xfrm>
            <a:off x="133773" y="1062191"/>
            <a:ext cx="8842291" cy="3575123"/>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marL="171450" indent="-171450">
              <a:buFont typeface="Arial" panose="020B0604020202020204" pitchFamily="34" charset="0"/>
              <a:buChar char="•"/>
            </a:pPr>
            <a:r>
              <a:rPr lang="en-US" sz="1000" dirty="0"/>
              <a:t>The existing gaskets and glazing units have failed due to the freeze/thaw exposure and moisture infiltration within the system. The mechanical systems upgrades are necessary to protect the exhibits, control energy consumption, and aid user comfort in the Interpretive Exhibit Gallery. The large pair of wooden doors no longer hold the doors plumb and tight in the opening. It requires several personnel and additional mechanical means to operate the doors. The doors no longer fully shut or seal presenting large gaps where water, air, dust, and insects can pass freely. The interior wood doors have cracked leaving visible gaps that present privacy issues at the restrooms and office doors. The existing lighting in the Lobby, Conference/Meeting Room, and office areas are metal-halide, are not energy efficient and should be retrofitted with LED lamps. The existing lighting and walls of the Conference/Meeting Room do not allow for proper needed additional exhibit space even with the general lighting retrofit, therefore an art hanging gallery wall system and display lighting is needed.</a:t>
            </a:r>
          </a:p>
          <a:p>
            <a:r>
              <a:rPr lang="en-US" sz="1000" dirty="0"/>
              <a:t> </a:t>
            </a:r>
          </a:p>
          <a:p>
            <a:pPr algn="ctr"/>
            <a:r>
              <a:rPr lang="en-US" sz="1000" b="1" dirty="0">
                <a:solidFill>
                  <a:prstClr val="black"/>
                </a:solidFill>
              </a:rPr>
              <a:t>PROJECT BACKGROUND INFORMATION:</a:t>
            </a:r>
            <a:endParaRPr lang="en-US" sz="1000" dirty="0">
              <a:solidFill>
                <a:prstClr val="black"/>
              </a:solidFill>
            </a:endParaRPr>
          </a:p>
          <a:p>
            <a:pPr marL="171450" indent="-171450" algn="just">
              <a:buFont typeface="Arial" panose="020B0604020202020204" pitchFamily="34" charset="0"/>
              <a:buChar char="•"/>
            </a:pPr>
            <a:r>
              <a:rPr lang="en-US" sz="1000" dirty="0">
                <a:solidFill>
                  <a:prstClr val="black"/>
                </a:solidFill>
              </a:rPr>
              <a:t>The building was constructed in 2005 and is 4,000 square feet in area. </a:t>
            </a:r>
          </a:p>
          <a:p>
            <a:pPr marL="171450" indent="-171450" algn="just">
              <a:buFont typeface="Arial" panose="020B0604020202020204" pitchFamily="34" charset="0"/>
              <a:buChar char="•"/>
            </a:pPr>
            <a:endParaRPr lang="en-US" sz="1000" b="1" dirty="0">
              <a:solidFill>
                <a:prstClr val="black"/>
              </a:solidFill>
            </a:endParaRPr>
          </a:p>
          <a:p>
            <a:pPr marL="171450" indent="-171450" algn="just">
              <a:buFont typeface="Arial" panose="020B0604020202020204" pitchFamily="34" charset="0"/>
              <a:buChar char="•"/>
            </a:pPr>
            <a:endParaRPr lang="en-US" sz="1000" b="1" dirty="0">
              <a:solidFill>
                <a:prstClr val="black"/>
              </a:solidFill>
            </a:endParaRPr>
          </a:p>
          <a:p>
            <a:pPr marL="171450" indent="-171450" algn="just">
              <a:buFont typeface="Arial" panose="020B0604020202020204" pitchFamily="34" charset="0"/>
              <a:buChar char="•"/>
            </a:pPr>
            <a:endParaRPr lang="en-US" sz="1000" b="1" dirty="0">
              <a:solidFill>
                <a:prstClr val="black"/>
              </a:solidFill>
            </a:endParaRP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HEALTH, LIFE SAFETY, AND/OR LEGAL ISSUES</a:t>
            </a:r>
          </a:p>
          <a:p>
            <a:pPr marL="171450" indent="-171450" algn="just">
              <a:buFont typeface="Arial" panose="020B0604020202020204" pitchFamily="34" charset="0"/>
              <a:buChar char="•"/>
            </a:pPr>
            <a:r>
              <a:rPr lang="en-US" sz="1000" dirty="0"/>
              <a:t>Due to the building envelop breaches, the artifacts/exhibits located within the building are subject to accelerated deterioration.</a:t>
            </a:r>
          </a:p>
          <a:p>
            <a:pPr marL="171450" indent="-171450" algn="just">
              <a:buFont typeface="Arial" panose="020B0604020202020204" pitchFamily="34" charset="0"/>
              <a:buChar char="•"/>
            </a:pPr>
            <a:r>
              <a:rPr lang="en-US" sz="1000" dirty="0"/>
              <a:t>An HVAC system that does not properly function creates an unsafe work environment, especially at a location where the building experiences extreme weather conditions. </a:t>
            </a:r>
          </a:p>
          <a:p>
            <a:pPr marL="171450" indent="-171450" algn="just">
              <a:buFont typeface="Arial" panose="020B0604020202020204" pitchFamily="34" charset="0"/>
              <a:buChar char="•"/>
            </a:pPr>
            <a:r>
              <a:rPr lang="en-US" sz="1000" dirty="0"/>
              <a:t>Continued deterioration of the building envelope will eventually allow rodent intrusion resulting in additional health risks to staff and the general public and damage to artifacts/exhibits.</a:t>
            </a:r>
          </a:p>
          <a:p>
            <a:pPr algn="just"/>
            <a:r>
              <a:rPr lang="en-US" sz="1000" strike="sngStrike" dirty="0"/>
              <a:t> </a:t>
            </a:r>
            <a:endParaRPr lang="en-US" sz="1000" dirty="0"/>
          </a:p>
          <a:p>
            <a:pPr algn="ctr"/>
            <a:r>
              <a:rPr lang="en-US" sz="1000" b="1" dirty="0">
                <a:solidFill>
                  <a:prstClr val="black"/>
                </a:solidFill>
              </a:rPr>
              <a:t>RAMIFICATIONS IF NOT APPROVED</a:t>
            </a:r>
          </a:p>
          <a:p>
            <a:pPr marL="171450" indent="-171450">
              <a:buFont typeface="Arial" panose="020B0604020202020204" pitchFamily="34" charset="0"/>
              <a:buChar char="•"/>
            </a:pPr>
            <a:r>
              <a:rPr lang="en-US" sz="1000" dirty="0"/>
              <a:t>Artifacts/exhibits will continue to be exposed to outside element and pests causing accelerated deterioration. </a:t>
            </a:r>
          </a:p>
          <a:p>
            <a:pPr marL="171450" indent="-171450">
              <a:buFont typeface="Arial" panose="020B0604020202020204" pitchFamily="34" charset="0"/>
              <a:buChar char="•"/>
            </a:pPr>
            <a:r>
              <a:rPr lang="en-US" sz="1000" dirty="0"/>
              <a:t>The building will continue to deteriorate resulting in increased outside environment intrusion ultimately resulting in the structure being unfit for occupancy.</a:t>
            </a:r>
          </a:p>
          <a:p>
            <a:pPr marL="171450" indent="-171450">
              <a:buFont typeface="Arial" panose="020B0604020202020204" pitchFamily="34" charset="0"/>
              <a:buChar char="•"/>
            </a:pPr>
            <a:r>
              <a:rPr lang="en-US" sz="1000" dirty="0"/>
              <a:t>The longer this situation is allowed to exist, the higher the cost to repair the facility.</a:t>
            </a:r>
          </a:p>
          <a:p>
            <a:endParaRPr lang="en-US" sz="1000" dirty="0"/>
          </a:p>
          <a:p>
            <a:pPr algn="ctr"/>
            <a:r>
              <a:rPr lang="en-US" sz="1000" b="1" dirty="0">
                <a:solidFill>
                  <a:prstClr val="black"/>
                </a:solidFill>
              </a:rPr>
              <a:t>TOTAL PROJECT COST</a:t>
            </a:r>
          </a:p>
          <a:p>
            <a:pPr algn="ctr"/>
            <a:r>
              <a:rPr lang="en-US" sz="1000" b="1" dirty="0">
                <a:solidFill>
                  <a:prstClr val="black"/>
                </a:solidFill>
              </a:rPr>
              <a:t>$327,254.00</a:t>
            </a:r>
          </a:p>
          <a:p>
            <a:pPr algn="ctr"/>
            <a:endParaRPr lang="en-US" sz="1000" b="1" dirty="0">
              <a:solidFill>
                <a:prstClr val="black"/>
              </a:solidFill>
            </a:endParaRPr>
          </a:p>
          <a:p>
            <a:pPr algn="ctr"/>
            <a:endParaRPr lang="en-US" sz="1000" b="1" dirty="0">
              <a:solidFill>
                <a:srgbClr val="FF0000"/>
              </a:solidFill>
            </a:endParaRPr>
          </a:p>
        </p:txBody>
      </p:sp>
      <p:sp>
        <p:nvSpPr>
          <p:cNvPr id="19" name="TextBox 18"/>
          <p:cNvSpPr txBox="1"/>
          <p:nvPr/>
        </p:nvSpPr>
        <p:spPr>
          <a:xfrm>
            <a:off x="8843235" y="-658"/>
            <a:ext cx="384332" cy="246221"/>
          </a:xfrm>
          <a:prstGeom prst="rect">
            <a:avLst/>
          </a:prstGeom>
          <a:noFill/>
        </p:spPr>
        <p:txBody>
          <a:bodyPr wrap="square" rtlCol="0">
            <a:spAutoFit/>
          </a:bodyPr>
          <a:lstStyle/>
          <a:p>
            <a:fld id="{F15259CB-1AFF-4458-81E7-4DEE03B8E139}" type="slidenum">
              <a:rPr lang="en-US" sz="1000" smtClean="0"/>
              <a:t>8</a:t>
            </a:fld>
            <a:endParaRPr lang="en-US" sz="1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485" y="4778376"/>
            <a:ext cx="2642253" cy="46853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72" y="4637983"/>
            <a:ext cx="2960601" cy="222001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400" y="4637314"/>
            <a:ext cx="2981664" cy="2236248"/>
          </a:xfrm>
          <a:prstGeom prst="rect">
            <a:avLst/>
          </a:prstGeom>
        </p:spPr>
      </p:pic>
    </p:spTree>
    <p:extLst>
      <p:ext uri="{BB962C8B-B14F-4D97-AF65-F5344CB8AC3E}">
        <p14:creationId xmlns:p14="http://schemas.microsoft.com/office/powerpoint/2010/main" val="320315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74" y="6951"/>
            <a:ext cx="8842291" cy="563231"/>
          </a:xfrm>
        </p:spPr>
        <p:txBody>
          <a:bodyPr>
            <a:spAutoFit/>
          </a:bodyPr>
          <a:lstStyle/>
          <a:p>
            <a:pPr algn="ctr"/>
            <a:r>
              <a:rPr lang="en-US" sz="3400" dirty="0">
                <a:latin typeface="Times New Roman" panose="02020603050405020304" pitchFamily="18" charset="0"/>
                <a:cs typeface="Times New Roman" panose="02020603050405020304" pitchFamily="18" charset="0"/>
              </a:rPr>
              <a:t>Las Vegas Multi-Agency Office A&amp;E (19192)</a:t>
            </a:r>
          </a:p>
        </p:txBody>
      </p:sp>
      <p:sp>
        <p:nvSpPr>
          <p:cNvPr id="10" name="Rectangle 9"/>
          <p:cNvSpPr/>
          <p:nvPr/>
        </p:nvSpPr>
        <p:spPr>
          <a:xfrm>
            <a:off x="133774" y="607309"/>
            <a:ext cx="8842291" cy="307777"/>
          </a:xfrm>
          <a:prstGeom prst="rect">
            <a:avLst/>
          </a:prstGeom>
          <a:solidFill>
            <a:schemeClr val="accent6">
              <a:lumMod val="60000"/>
              <a:lumOff val="40000"/>
            </a:schemeClr>
          </a:solidFill>
          <a:ln w="6350">
            <a:solidFill>
              <a:schemeClr val="tx1"/>
            </a:solidFill>
          </a:ln>
        </p:spPr>
        <p:txBody>
          <a:bodyPr wrap="square">
            <a:spAutoFit/>
          </a:bodyPr>
          <a:lstStyle/>
          <a:p>
            <a:r>
              <a:rPr lang="en-US" sz="1400" dirty="0"/>
              <a:t>Architectural and Engineering design of a new office complex to house all of DCNR in the region.</a:t>
            </a:r>
            <a:endParaRPr lang="en-US" sz="1400" dirty="0">
              <a:solidFill>
                <a:prstClr val="black"/>
              </a:solidFill>
            </a:endParaRPr>
          </a:p>
        </p:txBody>
      </p:sp>
      <p:sp>
        <p:nvSpPr>
          <p:cNvPr id="11" name="TextBox 10"/>
          <p:cNvSpPr txBox="1"/>
          <p:nvPr/>
        </p:nvSpPr>
        <p:spPr>
          <a:xfrm>
            <a:off x="133774" y="915086"/>
            <a:ext cx="8842291" cy="5021140"/>
          </a:xfrm>
          <a:prstGeom prst="rect">
            <a:avLst/>
          </a:prstGeom>
          <a:solidFill>
            <a:schemeClr val="accent4">
              <a:lumMod val="20000"/>
              <a:lumOff val="80000"/>
            </a:schemeClr>
          </a:solidFill>
          <a:ln>
            <a:solidFill>
              <a:schemeClr val="tx1"/>
            </a:solidFill>
          </a:ln>
        </p:spPr>
        <p:txBody>
          <a:bodyPr wrap="square" numCol="2" spcCol="118872" rtlCol="0">
            <a:noAutofit/>
          </a:bodyPr>
          <a:lstStyle/>
          <a:p>
            <a:pPr algn="ctr"/>
            <a:r>
              <a:rPr lang="en-US" sz="1000" b="1" dirty="0">
                <a:solidFill>
                  <a:prstClr val="black"/>
                </a:solidFill>
              </a:rPr>
              <a:t>PROJECT JUSTIFICATION:</a:t>
            </a:r>
          </a:p>
          <a:p>
            <a:pPr algn="ctr"/>
            <a:endParaRPr lang="en-US" sz="1000" b="1" dirty="0">
              <a:solidFill>
                <a:prstClr val="black"/>
              </a:solidFill>
            </a:endParaRPr>
          </a:p>
          <a:p>
            <a:pPr marL="171450" indent="-171450" algn="just">
              <a:buFont typeface="Arial" panose="020B0604020202020204" pitchFamily="34" charset="0"/>
              <a:buChar char="•"/>
            </a:pPr>
            <a:r>
              <a:rPr lang="en-US" sz="1000" dirty="0"/>
              <a:t>Economies would be realized for the subject agencies as well as the State as a whole by occupying one State-owned facility rather than leasing and maintaining multiple separate offices. </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r>
              <a:rPr lang="en-US" sz="1000" dirty="0"/>
              <a:t>Parks, Forestry and SHPO currently occupying outdated facilities with high ongoing maintenance requirements, vandalism problems, and very poor energy efficiency. The remainder of the Department in Las Vegas are housed in leased facilities.</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r>
              <a:rPr lang="en-US" sz="1000" dirty="0"/>
              <a:t>This project would provide a modern, State-owned building that would be tailored to the needs of the occupying agencies, would be energy efficient, and would utilize State dollars to construct a modern, State-owned building rather than for maintaining multiple aging buildings and paying rent to others. </a:t>
            </a:r>
          </a:p>
          <a:p>
            <a:pPr marL="171450" indent="-171450" algn="just">
              <a:buFont typeface="Arial" panose="020B0604020202020204" pitchFamily="34" charset="0"/>
              <a:buChar char="•"/>
            </a:pPr>
            <a:endParaRPr lang="en-US" sz="1000" dirty="0"/>
          </a:p>
          <a:p>
            <a:pPr marL="171450" indent="-171450" algn="just">
              <a:buFont typeface="Arial" panose="020B0604020202020204" pitchFamily="34" charset="0"/>
              <a:buChar char="•"/>
            </a:pPr>
            <a:r>
              <a:rPr lang="en-US" sz="1000" dirty="0"/>
              <a:t>Also, some of the current buildings are marginally sized for their staffing levels and are projected to be too small in the near future. All buildings have insufficient parking.</a:t>
            </a:r>
          </a:p>
          <a:p>
            <a:pPr marL="171450" indent="-171450" algn="just">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PROJECT BACKGROUND INFORMATION:</a:t>
            </a:r>
          </a:p>
          <a:p>
            <a:pPr algn="ctr"/>
            <a:endParaRPr lang="en-US" sz="1000" b="1" dirty="0">
              <a:solidFill>
                <a:prstClr val="black"/>
              </a:solidFill>
            </a:endParaRPr>
          </a:p>
          <a:p>
            <a:pPr marL="171450" indent="-171450" algn="just">
              <a:buFont typeface="Arial" panose="020B0604020202020204" pitchFamily="34" charset="0"/>
              <a:buChar char="•"/>
            </a:pPr>
            <a:r>
              <a:rPr lang="en-US" sz="1000" dirty="0"/>
              <a:t>This project has been repeatedly requested since 2007 by both DCNR and NDOW.  NDOW has now purchased a new building and move to that location.</a:t>
            </a:r>
          </a:p>
          <a:p>
            <a:pPr marL="171450" indent="-171450" algn="just">
              <a:buFont typeface="Arial" panose="020B0604020202020204" pitchFamily="34" charset="0"/>
              <a:buChar char="•"/>
            </a:pPr>
            <a:r>
              <a:rPr lang="en-US" sz="1000" dirty="0"/>
              <a:t>The initial Programming CIP (07-P04) was done by Gary Guy Wilson Architects to provide programming, preliminary planning concepts, feasibility study and conceptual site plans.</a:t>
            </a:r>
          </a:p>
          <a:p>
            <a:pPr marL="171450" indent="-171450" algn="just">
              <a:buFont typeface="Arial" panose="020B0604020202020204" pitchFamily="34" charset="0"/>
              <a:buChar char="•"/>
            </a:pPr>
            <a:r>
              <a:rPr lang="en-US" sz="1000" dirty="0"/>
              <a:t>Programming and site planning were updated in 2016. </a:t>
            </a:r>
          </a:p>
          <a:p>
            <a:pPr marL="171450" indent="-171450" algn="just">
              <a:buFont typeface="Arial" panose="020B0604020202020204" pitchFamily="34" charset="0"/>
              <a:buChar char="•"/>
            </a:pPr>
            <a:r>
              <a:rPr lang="en-US" sz="1000" dirty="0"/>
              <a:t>The Department of Conservation and Natural Resources is now the lead agency due to NDOW’s departure.</a:t>
            </a:r>
          </a:p>
          <a:p>
            <a:pPr marL="171450" indent="-171450" algn="just">
              <a:buFont typeface="Arial" panose="020B0604020202020204" pitchFamily="34" charset="0"/>
              <a:buChar char="•"/>
            </a:pPr>
            <a:r>
              <a:rPr lang="en-US" sz="1000" dirty="0"/>
              <a:t>Land has been secured through an R &amp; PP lease from the BLM. The Initial land cost is $25/year for the lease.</a:t>
            </a:r>
          </a:p>
          <a:p>
            <a:pPr marL="171450" indent="-171450">
              <a:buFont typeface="Arial" panose="020B0604020202020204" pitchFamily="34" charset="0"/>
              <a:buChar char="•"/>
            </a:pPr>
            <a:endParaRPr lang="en-US" sz="1000" b="1" dirty="0"/>
          </a:p>
          <a:p>
            <a:pPr algn="ctr"/>
            <a:r>
              <a:rPr lang="en-US" sz="1000" b="1" dirty="0"/>
              <a:t>HEALTH, LIFE SAFETY, AND/OR LEGAL ISSUES</a:t>
            </a:r>
          </a:p>
          <a:p>
            <a:pPr algn="ctr"/>
            <a:endParaRPr lang="en-US" sz="1000" b="1" dirty="0"/>
          </a:p>
          <a:p>
            <a:pPr marL="171450" indent="-171450" algn="just">
              <a:buFont typeface="Arial" panose="020B0604020202020204" pitchFamily="34" charset="0"/>
              <a:buChar char="•"/>
            </a:pPr>
            <a:r>
              <a:rPr lang="en-US" sz="1000" dirty="0"/>
              <a:t>DCNR currently occupies part of the facility at 4747 Vegas Blvd with an outbuilding that serves as equipment and vehicle storage, as well as a radio repair shop. </a:t>
            </a:r>
          </a:p>
          <a:p>
            <a:pPr marL="171450" indent="-171450" algn="just">
              <a:buFont typeface="Arial" panose="020B0604020202020204" pitchFamily="34" charset="0"/>
              <a:buChar char="•"/>
            </a:pPr>
            <a:r>
              <a:rPr lang="en-US" sz="1000" dirty="0"/>
              <a:t>Vandalism and security are significant problems at this location. Vandals graffiti, deface vehicles, cut the perimeter fence, and cause all manner of general damage to the building. </a:t>
            </a:r>
          </a:p>
          <a:p>
            <a:pPr marL="171450" indent="-171450" algn="just">
              <a:buFont typeface="Arial" panose="020B0604020202020204" pitchFamily="34" charset="0"/>
              <a:buChar char="•"/>
            </a:pPr>
            <a:r>
              <a:rPr lang="en-US" sz="1000" dirty="0"/>
              <a:t>Employees feel unsafe at work, especially when travelling between the office and their vehicles early in the morning or late in the evening. </a:t>
            </a:r>
          </a:p>
          <a:p>
            <a:pPr marL="171450" indent="-171450" algn="just">
              <a:buFont typeface="Arial" panose="020B0604020202020204" pitchFamily="34" charset="0"/>
              <a:buChar char="•"/>
            </a:pPr>
            <a:r>
              <a:rPr lang="en-US" sz="1000" dirty="0"/>
              <a:t>In 2019 the Department of Wildlife (NDOW) vacated the complex located at 4747  Vegas Drive and due to the acquisition source of the existing property,  NDOW may be required to sell the property  in the near  future, leaving Parks, Forestry and  SHPO  without an office space.</a:t>
            </a:r>
          </a:p>
          <a:p>
            <a:pPr marL="171450" indent="-171450" algn="just">
              <a:buFont typeface="Arial" panose="020B0604020202020204" pitchFamily="34" charset="0"/>
              <a:buChar char="•"/>
            </a:pPr>
            <a:endParaRPr lang="en-US" sz="1000" dirty="0"/>
          </a:p>
          <a:p>
            <a:pPr algn="ctr"/>
            <a:r>
              <a:rPr lang="en-US" sz="1000" b="1" dirty="0"/>
              <a:t>RAMIFICATIONS IF NOT APPROVED</a:t>
            </a:r>
          </a:p>
          <a:p>
            <a:pPr marL="171450" indent="-171450" algn="just">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Money will continue to be spent on the ever-increasing maintenance needs of multiple obsolete buildings.</a:t>
            </a:r>
          </a:p>
          <a:p>
            <a:pPr marL="171450" indent="-171450">
              <a:buFont typeface="Arial" panose="020B0604020202020204" pitchFamily="34" charset="0"/>
              <a:buChar char="•"/>
            </a:pPr>
            <a:r>
              <a:rPr lang="en-US" sz="1000" dirty="0"/>
              <a:t>Parks, Forestry and SHPO may need to locate alternate lease office space in Las Vegas.</a:t>
            </a:r>
          </a:p>
          <a:p>
            <a:pPr marL="171450" indent="-171450">
              <a:buFont typeface="Arial" panose="020B0604020202020204" pitchFamily="34" charset="0"/>
              <a:buChar char="•"/>
            </a:pPr>
            <a:endParaRPr lang="en-US" sz="1000" b="1" dirty="0">
              <a:solidFill>
                <a:prstClr val="black"/>
              </a:solidFill>
            </a:endParaRPr>
          </a:p>
          <a:p>
            <a:pPr algn="ctr"/>
            <a:r>
              <a:rPr lang="en-US" sz="1000" b="1" dirty="0">
                <a:solidFill>
                  <a:prstClr val="black"/>
                </a:solidFill>
              </a:rPr>
              <a:t>TOTAL PROJECT COST</a:t>
            </a:r>
          </a:p>
          <a:p>
            <a:pPr algn="ctr"/>
            <a:r>
              <a:rPr lang="en-US" sz="1000" b="1" dirty="0">
                <a:solidFill>
                  <a:prstClr val="black"/>
                </a:solidFill>
              </a:rPr>
              <a:t>$721,684.00</a:t>
            </a:r>
          </a:p>
        </p:txBody>
      </p:sp>
      <p:sp>
        <p:nvSpPr>
          <p:cNvPr id="14" name="TextBox 13"/>
          <p:cNvSpPr txBox="1"/>
          <p:nvPr/>
        </p:nvSpPr>
        <p:spPr>
          <a:xfrm>
            <a:off x="8843235" y="-658"/>
            <a:ext cx="384332" cy="246221"/>
          </a:xfrm>
          <a:prstGeom prst="rect">
            <a:avLst/>
          </a:prstGeom>
          <a:noFill/>
        </p:spPr>
        <p:txBody>
          <a:bodyPr wrap="square" rtlCol="0">
            <a:spAutoFit/>
          </a:bodyPr>
          <a:lstStyle/>
          <a:p>
            <a:fld id="{CFFA6493-643F-4A2B-8662-DCE89CC04B57}" type="slidenum">
              <a:rPr lang="en-US" sz="1000" smtClean="0"/>
              <a:t>9</a:t>
            </a:fld>
            <a:endParaRPr lang="en-US" sz="1000" dirty="0"/>
          </a:p>
        </p:txBody>
      </p:sp>
      <p:pic>
        <p:nvPicPr>
          <p:cNvPr id="8" name="Picture 7" descr="Website">
            <a:hlinkClick r:id="rId2"/>
            <a:extLst>
              <a:ext uri="{FF2B5EF4-FFF2-40B4-BE49-F238E27FC236}">
                <a16:creationId xmlns:a16="http://schemas.microsoft.com/office/drawing/2014/main" id="{CAA1FEA1-0B5D-4080-9AA9-9FA7932E19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67304" y="5272550"/>
            <a:ext cx="2078489" cy="527444"/>
          </a:xfrm>
          <a:prstGeom prst="rect">
            <a:avLst/>
          </a:prstGeom>
          <a:noFill/>
        </p:spPr>
      </p:pic>
    </p:spTree>
    <p:extLst>
      <p:ext uri="{BB962C8B-B14F-4D97-AF65-F5344CB8AC3E}">
        <p14:creationId xmlns:p14="http://schemas.microsoft.com/office/powerpoint/2010/main" val="17263905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A3FA6E95EEBA44B8D1F74A3C611449" ma:contentTypeVersion="8" ma:contentTypeDescription="Create a new document." ma:contentTypeScope="" ma:versionID="6353dc6d9cc3daaf83f492e2eb9d0905">
  <xsd:schema xmlns:xsd="http://www.w3.org/2001/XMLSchema" xmlns:xs="http://www.w3.org/2001/XMLSchema" xmlns:p="http://schemas.microsoft.com/office/2006/metadata/properties" xmlns:ns3="1bbbcba3-8c99-46a0-ba24-0ee85a578168" targetNamespace="http://schemas.microsoft.com/office/2006/metadata/properties" ma:root="true" ma:fieldsID="12667147fd9dd828ef8ccb0a884559f2" ns3:_="">
    <xsd:import namespace="1bbbcba3-8c99-46a0-ba24-0ee85a57816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bcba3-8c99-46a0-ba24-0ee85a578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55345-5249-4970-B95B-9669B97FC4B0}">
  <ds:schemaRefs>
    <ds:schemaRef ds:uri="http://schemas.microsoft.com/office/2006/documentManagement/types"/>
    <ds:schemaRef ds:uri="http://purl.org/dc/elements/1.1/"/>
    <ds:schemaRef ds:uri="http://schemas.microsoft.com/office/2006/metadata/properties"/>
    <ds:schemaRef ds:uri="1bbbcba3-8c99-46a0-ba24-0ee85a57816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F47ADB1-CB42-4F9C-9778-C8F46BCCFEB1}">
  <ds:schemaRefs>
    <ds:schemaRef ds:uri="http://schemas.microsoft.com/sharepoint/v3/contenttype/forms"/>
  </ds:schemaRefs>
</ds:datastoreItem>
</file>

<file path=customXml/itemProps3.xml><?xml version="1.0" encoding="utf-8"?>
<ds:datastoreItem xmlns:ds="http://schemas.openxmlformats.org/officeDocument/2006/customXml" ds:itemID="{938C69BB-3A9A-463A-B4EE-C6629D1E9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bcba3-8c99-46a0-ba24-0ee85a578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40496</TotalTime>
  <Words>3559</Words>
  <Application>Microsoft Office PowerPoint</Application>
  <PresentationFormat>On-screen Show (4:3)</PresentationFormat>
  <Paragraphs>415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Capital Improvement Projects Presented to the State Public Works Board August 26, 2020</vt:lpstr>
      <vt:lpstr>PowerPoint Presentation</vt:lpstr>
      <vt:lpstr>9-Mile Stone House Rehabilitation (Walker River) (21236) </vt:lpstr>
      <vt:lpstr>Park Facility Maintenance &amp; ADA Upgrades at the Fort Churchill State Historic Park (19384)</vt:lpstr>
      <vt:lpstr>Comfort Station Replacement at Valley of Fire State Park (21275)</vt:lpstr>
      <vt:lpstr>NDF Northern Region Heavy Equipment Shop and Renovations (21008)</vt:lpstr>
      <vt:lpstr>Visitor Center Renovations at Valley of Fire State Park (21274)</vt:lpstr>
      <vt:lpstr>DCNR (SHPO) Comstock Historic Museum/Office Renovations Virginia City (19387)</vt:lpstr>
      <vt:lpstr>Las Vegas Multi-Agency Office A&amp;E (19192)</vt:lpstr>
      <vt:lpstr>Life Safety Improvements - Millers Point Overlook, Cathedral Gorge State Park (7098)</vt:lpstr>
      <vt:lpstr>Spring Creek  Residence/Fire Station Demolition (21009)</vt:lpstr>
      <vt:lpstr>Building Weatherization &amp; Envelope Protection at Spring Mountain Ranch State Park, Phase II (21224)</vt:lpstr>
      <vt:lpstr>Apparatus Bay Addition Western Region HQ (7571)</vt:lpstr>
      <vt:lpstr>State Parks &amp; NDF, Statewide Projects Paving, Roofing, ADA &amp; HVAC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Davis</dc:creator>
  <cp:lastModifiedBy>Tim Hunt</cp:lastModifiedBy>
  <cp:revision>556</cp:revision>
  <cp:lastPrinted>2020-08-19T18:06:22Z</cp:lastPrinted>
  <dcterms:created xsi:type="dcterms:W3CDTF">2014-07-28T16:49:33Z</dcterms:created>
  <dcterms:modified xsi:type="dcterms:W3CDTF">2020-08-19T21:09:30Z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0x010100F0A3FA6E95EEBA44B8D1F74A3C611449</vt:lpwstr>
  </property>
</Properties>
</file>